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824" r:id="rId1"/>
    <p:sldMasterId id="2147483891" r:id="rId2"/>
  </p:sldMasterIdLst>
  <p:notesMasterIdLst>
    <p:notesMasterId r:id="rId25"/>
  </p:notesMasterIdLst>
  <p:handoutMasterIdLst>
    <p:handoutMasterId r:id="rId26"/>
  </p:handoutMasterIdLst>
  <p:sldIdLst>
    <p:sldId id="141168731" r:id="rId3"/>
    <p:sldId id="5915" r:id="rId4"/>
    <p:sldId id="141168972" r:id="rId5"/>
    <p:sldId id="141168974" r:id="rId6"/>
    <p:sldId id="141168975" r:id="rId7"/>
    <p:sldId id="273" r:id="rId8"/>
    <p:sldId id="141168740" r:id="rId9"/>
    <p:sldId id="141168741" r:id="rId10"/>
    <p:sldId id="141168742" r:id="rId11"/>
    <p:sldId id="141168743" r:id="rId12"/>
    <p:sldId id="141168736" r:id="rId13"/>
    <p:sldId id="141168764" r:id="rId14"/>
    <p:sldId id="141168977" r:id="rId15"/>
    <p:sldId id="141168976" r:id="rId16"/>
    <p:sldId id="141168978" r:id="rId17"/>
    <p:sldId id="141168979" r:id="rId18"/>
    <p:sldId id="141168980" r:id="rId19"/>
    <p:sldId id="141168981" r:id="rId20"/>
    <p:sldId id="141168767" r:id="rId21"/>
    <p:sldId id="141168986" r:id="rId22"/>
    <p:sldId id="141168984" r:id="rId23"/>
    <p:sldId id="141168985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Corbel" panose="020B0503020204020204" pitchFamily="34" charset="0"/>
      <p:regular r:id="rId35"/>
      <p:bold r:id="rId36"/>
      <p:italic r:id="rId37"/>
      <p:boldItalic r:id="rId38"/>
    </p:embeddedFont>
    <p:embeddedFont>
      <p:font typeface="IBM Plex Sans" panose="020B0503050203000203" pitchFamily="34" charset="0"/>
      <p:regular r:id="rId39"/>
      <p:bold r:id="rId40"/>
      <p:italic r:id="rId41"/>
      <p:boldItalic r:id="rId42"/>
    </p:embeddedFont>
    <p:embeddedFont>
      <p:font typeface="IBM Plex Sans Regular" panose="020B0503050203000203" pitchFamily="34" charset="0"/>
      <p:regular r:id="rId43"/>
      <p:bold r:id="rId44"/>
      <p:italic r:id="rId45"/>
      <p:boldItalic r:id="rId46"/>
    </p:embeddedFont>
    <p:embeddedFont>
      <p:font typeface="Roboto" panose="02000000000000000000" pitchFamily="2" charset="0"/>
      <p:regular r:id="rId47"/>
      <p:bold r:id="rId48"/>
      <p:italic r:id="rId49"/>
      <p:boldItalic r:id="rId50"/>
    </p:embeddedFont>
    <p:embeddedFont>
      <p:font typeface="Segoe UI Light" panose="020B0502040204020203" pitchFamily="34" charset="0"/>
      <p:regular r:id="rId51"/>
      <p:italic r:id="rId52"/>
    </p:embeddedFont>
  </p:embeddedFontLst>
  <p:defaultTextStyle>
    <a:defPPr>
      <a:defRPr lang="en-US"/>
    </a:defPPr>
    <a:lvl1pPr marL="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91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983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974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966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957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949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940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932" algn="l" defTabSz="685983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672E31BB-9F53-944C-AFF7-1F240E61BE18}">
          <p14:sldIdLst/>
        </p14:section>
        <p14:section name="Covers and front matter designs" id="{591A3328-AB40-EB40-8371-0BE8997D5ECA}">
          <p14:sldIdLst>
            <p14:sldId id="141168731"/>
            <p14:sldId id="5915"/>
            <p14:sldId id="141168972"/>
            <p14:sldId id="141168974"/>
            <p14:sldId id="141168975"/>
            <p14:sldId id="273"/>
            <p14:sldId id="141168740"/>
            <p14:sldId id="141168741"/>
            <p14:sldId id="141168742"/>
            <p14:sldId id="141168743"/>
            <p14:sldId id="141168736"/>
            <p14:sldId id="141168764"/>
            <p14:sldId id="141168977"/>
            <p14:sldId id="141168976"/>
            <p14:sldId id="141168978"/>
            <p14:sldId id="141168979"/>
            <p14:sldId id="141168980"/>
            <p14:sldId id="141168981"/>
            <p14:sldId id="141168767"/>
            <p14:sldId id="141168986"/>
            <p14:sldId id="141168984"/>
            <p14:sldId id="141168985"/>
          </p14:sldIdLst>
        </p14:section>
        <p14:section name="Sample slides" id="{FE79D234-09B0-7A4C-9C40-866AE14B99F0}">
          <p14:sldIdLst/>
        </p14:section>
        <p14:section name="Sample charts &amp; tables" id="{269F54EE-045D-8D4D-9D1D-F95D304254CD}">
          <p14:sldIdLst/>
        </p14:section>
        <p14:section name="Color palette" id="{65FF3ABE-B9F3-0A45-B4B2-DBFBFD1D9A4D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achary Anderson" initials="ZA" lastIdx="25" clrIdx="0">
    <p:extLst>
      <p:ext uri="{19B8F6BF-5375-455C-9EA6-DF929625EA0E}">
        <p15:presenceInfo xmlns:p15="http://schemas.microsoft.com/office/powerpoint/2012/main" userId="S::zanderson@vsapartners.com::b6da4b55-2f36-4779-ba8b-606d779a32e3" providerId="AD"/>
      </p:ext>
    </p:extLst>
  </p:cmAuthor>
  <p:cmAuthor id="2" name="Liz Sadler" initials="LS" lastIdx="36" clrIdx="1">
    <p:extLst>
      <p:ext uri="{19B8F6BF-5375-455C-9EA6-DF929625EA0E}">
        <p15:presenceInfo xmlns:p15="http://schemas.microsoft.com/office/powerpoint/2012/main" userId="Liz Sadl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F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76"/>
    <p:restoredTop sz="76166"/>
  </p:normalViewPr>
  <p:slideViewPr>
    <p:cSldViewPr snapToGrid="0" snapToObjects="1">
      <p:cViewPr varScale="1">
        <p:scale>
          <a:sx n="139" d="100"/>
          <a:sy n="139" d="100"/>
        </p:scale>
        <p:origin x="1136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1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7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3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font" Target="fonts/font1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pPr algn="l"/>
            <a:fld id="{614B4878-71CB-8F40-B9DD-F26F1F6CA014}" type="slidenum">
              <a:rPr lang="en-US" sz="600" smtClean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pPr algn="l"/>
              <a:t>‹#›</a:t>
            </a:fld>
            <a:endParaRPr lang="en-US" sz="600" dirty="0">
              <a:solidFill>
                <a:schemeClr val="bg1"/>
              </a:solidFill>
              <a:latin typeface="IBM Plex Sans" panose="020B0503050203000203" pitchFamily="34" charset="0"/>
              <a:ea typeface="IBM Plex Sans" charset="0"/>
              <a:cs typeface="IBM Plex San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en-US" sz="600" dirty="0">
                <a:solidFill>
                  <a:schemeClr val="bg1"/>
                </a:solidFill>
                <a:latin typeface="IBM Plex Sans" panose="020B0503050203000203" pitchFamily="34" charset="0"/>
                <a:ea typeface="IBM Plex Sans" charset="0"/>
                <a:cs typeface="IBM Plex Sans" charset="0"/>
              </a:rPr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22450" y="228600"/>
            <a:ext cx="3213100" cy="1807369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8" name="Notes Placeholder 7">
            <a:extLst>
              <a:ext uri="{FF2B5EF4-FFF2-40B4-BE49-F238E27FC236}">
                <a16:creationId xmlns:a16="http://schemas.microsoft.com/office/drawing/2014/main" id="{6ABF5568-9620-E34F-9423-054ABD059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9456" y="2247900"/>
            <a:ext cx="6419088" cy="61595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marL="803275" marR="0" lvl="4" indent="-1714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Tx/>
              <a:buFont typeface="IBM Plex Sans" charset="-120"/>
              <a:buChar char="»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" panose="020B0503050203000203" pitchFamily="34" charset="0"/>
                <a:ea typeface="+mn-ea"/>
                <a:cs typeface="+mn-cs"/>
              </a:rPr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19456" y="8705088"/>
            <a:ext cx="338328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fld id="{6E2E38B8-B0B4-AD41-AC6E-B781F46A9F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30936" y="8705088"/>
            <a:ext cx="3657600" cy="2286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600" b="0" i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Group Name / DOC ID / Month XX, 2020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spcBef>
        <a:spcPts val="600"/>
      </a:spcBef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1pPr>
    <a:lvl2pPr marL="174625" indent="-169863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2pPr>
    <a:lvl3pPr marL="347472" indent="-173736" algn="l" defTabSz="914400" rtl="0" eaLnBrk="1" latinLnBrk="0" hangingPunct="1">
      <a:spcBef>
        <a:spcPts val="600"/>
      </a:spcBef>
      <a:buFont typeface="Arial" panose="020B0604020202020204" pitchFamily="34" charset="0"/>
      <a:buChar char="•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3pPr>
    <a:lvl4pPr marL="630936" indent="-173736" algn="l" defTabSz="914400" rtl="0" eaLnBrk="1" latinLnBrk="0" hangingPunct="1">
      <a:spcBef>
        <a:spcPts val="600"/>
      </a:spcBef>
      <a:buFont typeface="IBM Plex Sans"/>
      <a:buChar char="–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4pPr>
    <a:lvl5pPr marL="174625" marR="0" indent="-169863" algn="l" defTabSz="914400" rtl="0" eaLnBrk="1" fontAlgn="base" latinLnBrk="0" hangingPunct="1">
      <a:lnSpc>
        <a:spcPct val="100000"/>
      </a:lnSpc>
      <a:spcBef>
        <a:spcPts val="600"/>
      </a:spcBef>
      <a:spcAft>
        <a:spcPct val="0"/>
      </a:spcAft>
      <a:buClr>
        <a:srgbClr val="000000"/>
      </a:buClr>
      <a:buSzTx/>
      <a:buFont typeface="IBM Plex Sans" charset="-120"/>
      <a:buChar char="»"/>
      <a:tabLst/>
      <a:defRPr sz="1000" b="0" i="0" kern="1200">
        <a:solidFill>
          <a:schemeClr val="bg1"/>
        </a:solidFill>
        <a:latin typeface="IBM Plex Sans" panose="020B05030502030002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qi/acl2020-openqa-tutorial/blob/master/slides/part1-introduction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qi/acl2020-openqa-tutorial/blob/master/slides/part1-introduction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anqi/acl2020-openqa-tutorial/blob/master/slides/part1-introduction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the intro. Since this is a short focus talk., I’ll be brief and to the point. I’m going to talk about an open source repo that one can use to quickly replicate the latest greatest in </a:t>
            </a:r>
            <a:r>
              <a:rPr lang="en-US" dirty="0" err="1"/>
              <a:t>multiingual</a:t>
            </a:r>
            <a:r>
              <a:rPr lang="en-US" dirty="0"/>
              <a:t> QA and also share their code for the community to move the SOTA for multilingual QA forward easily.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396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ab536b173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ab536b173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dirty="0" err="1"/>
              <a:t>Slide</a:t>
            </a:r>
            <a:r>
              <a:rPr lang="eu-ES" dirty="0"/>
              <a:t> is </a:t>
            </a:r>
            <a:r>
              <a:rPr lang="eu-ES" dirty="0" err="1"/>
              <a:t>inspired</a:t>
            </a:r>
            <a:r>
              <a:rPr lang="eu-ES" dirty="0"/>
              <a:t> </a:t>
            </a:r>
            <a:r>
              <a:rPr lang="eu-ES" dirty="0" err="1"/>
              <a:t>by</a:t>
            </a:r>
            <a:r>
              <a:rPr lang="eu-ES" dirty="0"/>
              <a:t>: </a:t>
            </a:r>
            <a:r>
              <a:rPr lang="eu-ES" u="sng" dirty="0">
                <a:solidFill>
                  <a:schemeClr val="hlink"/>
                </a:solidFill>
                <a:hlinkClick r:id="rId3"/>
              </a:rPr>
              <a:t>https://github.com/danqi/acl2020-openqa-tutorial/blob/master/slides/part1-introduction.pdf</a:t>
            </a:r>
            <a:br>
              <a:rPr lang="eu-ES" dirty="0"/>
            </a:br>
            <a:br>
              <a:rPr lang="eu-ES" dirty="0"/>
            </a:br>
            <a:r>
              <a:rPr lang="eu-ES" dirty="0" err="1">
                <a:solidFill>
                  <a:schemeClr val="dk1"/>
                </a:solidFill>
              </a:rPr>
              <a:t>We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use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the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term</a:t>
            </a:r>
            <a:r>
              <a:rPr lang="eu-ES" dirty="0">
                <a:solidFill>
                  <a:schemeClr val="dk1"/>
                </a:solidFill>
              </a:rPr>
              <a:t> “open </a:t>
            </a:r>
            <a:r>
              <a:rPr lang="eu-ES" dirty="0" err="1">
                <a:solidFill>
                  <a:schemeClr val="dk1"/>
                </a:solidFill>
              </a:rPr>
              <a:t>retrieval</a:t>
            </a:r>
            <a:r>
              <a:rPr lang="eu-ES" dirty="0">
                <a:solidFill>
                  <a:schemeClr val="dk1"/>
                </a:solidFill>
              </a:rPr>
              <a:t>”—</a:t>
            </a:r>
            <a:r>
              <a:rPr lang="eu-ES" dirty="0" err="1">
                <a:solidFill>
                  <a:schemeClr val="dk1"/>
                </a:solidFill>
              </a:rPr>
              <a:t>instead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of</a:t>
            </a:r>
            <a:r>
              <a:rPr lang="eu-ES" dirty="0">
                <a:solidFill>
                  <a:schemeClr val="dk1"/>
                </a:solidFill>
              </a:rPr>
              <a:t> open </a:t>
            </a:r>
            <a:r>
              <a:rPr lang="eu-ES" dirty="0" err="1">
                <a:solidFill>
                  <a:schemeClr val="dk1"/>
                </a:solidFill>
              </a:rPr>
              <a:t>domain</a:t>
            </a:r>
            <a:r>
              <a:rPr lang="eu-ES" dirty="0">
                <a:solidFill>
                  <a:schemeClr val="dk1"/>
                </a:solidFill>
              </a:rPr>
              <a:t>—to </a:t>
            </a:r>
            <a:r>
              <a:rPr lang="eu-ES" dirty="0" err="1">
                <a:solidFill>
                  <a:schemeClr val="dk1"/>
                </a:solidFill>
              </a:rPr>
              <a:t>refer</a:t>
            </a:r>
            <a:r>
              <a:rPr lang="eu-ES" dirty="0">
                <a:solidFill>
                  <a:schemeClr val="dk1"/>
                </a:solidFill>
              </a:rPr>
              <a:t> to </a:t>
            </a:r>
            <a:r>
              <a:rPr lang="eu-ES" dirty="0" err="1">
                <a:solidFill>
                  <a:schemeClr val="dk1"/>
                </a:solidFill>
              </a:rPr>
              <a:t>models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that</a:t>
            </a:r>
            <a:r>
              <a:rPr lang="eu-ES" dirty="0">
                <a:solidFill>
                  <a:schemeClr val="dk1"/>
                </a:solidFill>
              </a:rPr>
              <a:t> can </a:t>
            </a:r>
            <a:r>
              <a:rPr lang="eu-ES" dirty="0" err="1">
                <a:solidFill>
                  <a:schemeClr val="dk1"/>
                </a:solidFill>
              </a:rPr>
              <a:t>access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answer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context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from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large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document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collections</a:t>
            </a:r>
            <a:r>
              <a:rPr lang="eu-ES" dirty="0">
                <a:solidFill>
                  <a:schemeClr val="dk1"/>
                </a:solidFill>
              </a:rPr>
              <a:t>. </a:t>
            </a:r>
            <a:r>
              <a:rPr lang="eu-ES" dirty="0" err="1">
                <a:solidFill>
                  <a:schemeClr val="dk1"/>
                </a:solidFill>
              </a:rPr>
              <a:t>We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avoid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using</a:t>
            </a:r>
            <a:r>
              <a:rPr lang="eu-ES" dirty="0">
                <a:solidFill>
                  <a:schemeClr val="dk1"/>
                </a:solidFill>
              </a:rPr>
              <a:t> open </a:t>
            </a:r>
            <a:r>
              <a:rPr lang="eu-ES" dirty="0" err="1">
                <a:solidFill>
                  <a:schemeClr val="dk1"/>
                </a:solidFill>
              </a:rPr>
              <a:t>domain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due</a:t>
            </a:r>
            <a:r>
              <a:rPr lang="eu-ES" dirty="0">
                <a:solidFill>
                  <a:schemeClr val="dk1"/>
                </a:solidFill>
              </a:rPr>
              <a:t> to </a:t>
            </a:r>
            <a:r>
              <a:rPr lang="eu-ES" dirty="0" err="1">
                <a:solidFill>
                  <a:schemeClr val="dk1"/>
                </a:solidFill>
              </a:rPr>
              <a:t>its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double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meaning</a:t>
            </a:r>
            <a:r>
              <a:rPr lang="eu-ES" dirty="0">
                <a:solidFill>
                  <a:schemeClr val="dk1"/>
                </a:solidFill>
              </a:rPr>
              <a:t> as “</a:t>
            </a:r>
            <a:r>
              <a:rPr lang="eu-ES" dirty="0" err="1">
                <a:solidFill>
                  <a:schemeClr val="dk1"/>
                </a:solidFill>
              </a:rPr>
              <a:t>covering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topics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from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many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domains</a:t>
            </a:r>
            <a:r>
              <a:rPr lang="eu-ES" dirty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2557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 err="1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ToDos</a:t>
            </a:r>
            <a:r>
              <a:rPr lang="en-US" sz="10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: </a:t>
            </a:r>
            <a:br>
              <a:rPr lang="en-US" sz="1000" dirty="0">
                <a:latin typeface="IBM Plex Sans"/>
                <a:ea typeface="IBM Plex Sans" charset="0"/>
                <a:cs typeface="IBM Plex Sans" charset="0"/>
              </a:rPr>
            </a:br>
            <a:r>
              <a:rPr lang="en-US" sz="10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1. Train on full </a:t>
            </a:r>
            <a:r>
              <a:rPr lang="en-US" sz="1000" dirty="0" err="1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WikiSQL</a:t>
            </a:r>
            <a:r>
              <a:rPr lang="en-US" sz="10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 data (including aggregations) and make the model available in HF.</a:t>
            </a:r>
            <a:endParaRPr lang="en-US" dirty="0">
              <a:solidFill>
                <a:schemeClr val="bg1"/>
              </a:solidFill>
            </a:endParaRPr>
          </a:p>
          <a:p>
            <a:endParaRPr lang="en-US" sz="1000" dirty="0">
              <a:solidFill>
                <a:schemeClr val="bg1"/>
              </a:solidFill>
              <a:latin typeface="IBM Plex Sans"/>
              <a:ea typeface="IBM Plex Sans" charset="0"/>
              <a:cs typeface="IBM Plex Sans" charset="0"/>
            </a:endParaRPr>
          </a:p>
          <a:p>
            <a:r>
              <a:rPr lang="en-US" sz="10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2.  Linking </a:t>
            </a:r>
            <a:r>
              <a:rPr lang="en-US" sz="1000" dirty="0" err="1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run_tableqa</a:t>
            </a:r>
            <a:r>
              <a:rPr lang="en-US" sz="10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 to </a:t>
            </a:r>
            <a:r>
              <a:rPr lang="en-US" sz="1000" dirty="0" err="1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run_mrc</a:t>
            </a:r>
            <a:r>
              <a:rPr lang="en-US" sz="10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 (in </a:t>
            </a:r>
            <a:r>
              <a:rPr lang="en-US" sz="1000" dirty="0" err="1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PrimeQA</a:t>
            </a:r>
            <a:r>
              <a:rPr lang="en-US" sz="10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Here’re some QA milestones within my team that I manage at IBM research AI. The team is pretty advanced – we won jeopardy in 2011 and ever since we’ve matured and obtained top scores in multiple leaderboards.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10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 cross lingual model from a purely </a:t>
            </a:r>
            <a:r>
              <a:rPr lang="en-US" dirty="0" err="1"/>
              <a:t>Engish</a:t>
            </a:r>
            <a:r>
              <a:rPr lang="en-US" dirty="0"/>
              <a:t> retriever and </a:t>
            </a:r>
            <a:r>
              <a:rPr lang="en-US" dirty="0" err="1"/>
              <a:t>hhence</a:t>
            </a:r>
            <a:r>
              <a:rPr lang="en-US" dirty="0"/>
              <a:t> no need for </a:t>
            </a:r>
            <a:r>
              <a:rPr lang="en-US" dirty="0" err="1"/>
              <a:t>transaltion</a:t>
            </a:r>
            <a:r>
              <a:rPr lang="en-US" dirty="0"/>
              <a:t> during inference.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192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332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8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fcd400811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7988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fcd4008119_0_88:notes"/>
          <p:cNvSpPr txBox="1">
            <a:spLocks noGrp="1"/>
          </p:cNvSpPr>
          <p:nvPr>
            <p:ph type="body" idx="1"/>
          </p:nvPr>
        </p:nvSpPr>
        <p:spPr>
          <a:xfrm>
            <a:off x="685802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1400"/>
              <a:t>X on Y</a:t>
            </a:r>
            <a:endParaRPr sz="1400"/>
          </a:p>
        </p:txBody>
      </p:sp>
      <p:sp>
        <p:nvSpPr>
          <p:cNvPr id="351" name="Google Shape;351;gfcd4008119_0_88:notes"/>
          <p:cNvSpPr txBox="1">
            <a:spLocks noGrp="1"/>
          </p:cNvSpPr>
          <p:nvPr>
            <p:ph type="sldNum" idx="12"/>
          </p:nvPr>
        </p:nvSpPr>
        <p:spPr>
          <a:xfrm>
            <a:off x="3884621" y="8685214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700" tIns="45850" rIns="91700" bIns="458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-ES" sz="1400"/>
              <a:t>6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22450" y="228600"/>
            <a:ext cx="3213100" cy="1808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the power back to the students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2E38B8-B0B4-AD41-AC6E-B781F46A9FD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31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ab536b173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ab536b173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dirty="0" err="1"/>
              <a:t>Slide</a:t>
            </a:r>
            <a:r>
              <a:rPr lang="eu-ES" dirty="0"/>
              <a:t> is </a:t>
            </a:r>
            <a:r>
              <a:rPr lang="eu-ES" dirty="0" err="1"/>
              <a:t>inspired</a:t>
            </a:r>
            <a:r>
              <a:rPr lang="eu-ES" dirty="0"/>
              <a:t> </a:t>
            </a:r>
            <a:r>
              <a:rPr lang="eu-ES" dirty="0" err="1"/>
              <a:t>by</a:t>
            </a:r>
            <a:r>
              <a:rPr lang="eu-ES" dirty="0"/>
              <a:t>: </a:t>
            </a:r>
            <a:r>
              <a:rPr lang="eu-ES" u="sng" dirty="0">
                <a:solidFill>
                  <a:schemeClr val="hlink"/>
                </a:solidFill>
                <a:hlinkClick r:id="rId3"/>
              </a:rPr>
              <a:t>https://github.com/danqi/acl2020-openqa-tutorial/blob/master/slides/part1-introduction.pdf</a:t>
            </a:r>
            <a:br>
              <a:rPr lang="eu-ES" dirty="0"/>
            </a:br>
            <a:br>
              <a:rPr lang="eu-ES" dirty="0"/>
            </a:br>
            <a:r>
              <a:rPr lang="eu-ES" dirty="0" err="1">
                <a:solidFill>
                  <a:schemeClr val="dk1"/>
                </a:solidFill>
              </a:rPr>
              <a:t>We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use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the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term</a:t>
            </a:r>
            <a:r>
              <a:rPr lang="eu-ES" dirty="0">
                <a:solidFill>
                  <a:schemeClr val="dk1"/>
                </a:solidFill>
              </a:rPr>
              <a:t> “open </a:t>
            </a:r>
            <a:r>
              <a:rPr lang="eu-ES" dirty="0" err="1">
                <a:solidFill>
                  <a:schemeClr val="dk1"/>
                </a:solidFill>
              </a:rPr>
              <a:t>retrieval</a:t>
            </a:r>
            <a:r>
              <a:rPr lang="eu-ES" dirty="0">
                <a:solidFill>
                  <a:schemeClr val="dk1"/>
                </a:solidFill>
              </a:rPr>
              <a:t>”—</a:t>
            </a:r>
            <a:r>
              <a:rPr lang="eu-ES" dirty="0" err="1">
                <a:solidFill>
                  <a:schemeClr val="dk1"/>
                </a:solidFill>
              </a:rPr>
              <a:t>instead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of</a:t>
            </a:r>
            <a:r>
              <a:rPr lang="eu-ES" dirty="0">
                <a:solidFill>
                  <a:schemeClr val="dk1"/>
                </a:solidFill>
              </a:rPr>
              <a:t> open </a:t>
            </a:r>
            <a:r>
              <a:rPr lang="eu-ES" dirty="0" err="1">
                <a:solidFill>
                  <a:schemeClr val="dk1"/>
                </a:solidFill>
              </a:rPr>
              <a:t>domain</a:t>
            </a:r>
            <a:r>
              <a:rPr lang="eu-ES" dirty="0">
                <a:solidFill>
                  <a:schemeClr val="dk1"/>
                </a:solidFill>
              </a:rPr>
              <a:t>—to </a:t>
            </a:r>
            <a:r>
              <a:rPr lang="eu-ES" dirty="0" err="1">
                <a:solidFill>
                  <a:schemeClr val="dk1"/>
                </a:solidFill>
              </a:rPr>
              <a:t>refer</a:t>
            </a:r>
            <a:r>
              <a:rPr lang="eu-ES" dirty="0">
                <a:solidFill>
                  <a:schemeClr val="dk1"/>
                </a:solidFill>
              </a:rPr>
              <a:t> to </a:t>
            </a:r>
            <a:r>
              <a:rPr lang="eu-ES" dirty="0" err="1">
                <a:solidFill>
                  <a:schemeClr val="dk1"/>
                </a:solidFill>
              </a:rPr>
              <a:t>models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that</a:t>
            </a:r>
            <a:r>
              <a:rPr lang="eu-ES" dirty="0">
                <a:solidFill>
                  <a:schemeClr val="dk1"/>
                </a:solidFill>
              </a:rPr>
              <a:t> can </a:t>
            </a:r>
            <a:r>
              <a:rPr lang="eu-ES" dirty="0" err="1">
                <a:solidFill>
                  <a:schemeClr val="dk1"/>
                </a:solidFill>
              </a:rPr>
              <a:t>access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answer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context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from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large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document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collections</a:t>
            </a:r>
            <a:r>
              <a:rPr lang="eu-ES" dirty="0">
                <a:solidFill>
                  <a:schemeClr val="dk1"/>
                </a:solidFill>
              </a:rPr>
              <a:t>. </a:t>
            </a:r>
            <a:r>
              <a:rPr lang="eu-ES" dirty="0" err="1">
                <a:solidFill>
                  <a:schemeClr val="dk1"/>
                </a:solidFill>
              </a:rPr>
              <a:t>We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avoid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using</a:t>
            </a:r>
            <a:r>
              <a:rPr lang="eu-ES" dirty="0">
                <a:solidFill>
                  <a:schemeClr val="dk1"/>
                </a:solidFill>
              </a:rPr>
              <a:t> open </a:t>
            </a:r>
            <a:r>
              <a:rPr lang="eu-ES" dirty="0" err="1">
                <a:solidFill>
                  <a:schemeClr val="dk1"/>
                </a:solidFill>
              </a:rPr>
              <a:t>domain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due</a:t>
            </a:r>
            <a:r>
              <a:rPr lang="eu-ES" dirty="0">
                <a:solidFill>
                  <a:schemeClr val="dk1"/>
                </a:solidFill>
              </a:rPr>
              <a:t> to </a:t>
            </a:r>
            <a:r>
              <a:rPr lang="eu-ES" dirty="0" err="1">
                <a:solidFill>
                  <a:schemeClr val="dk1"/>
                </a:solidFill>
              </a:rPr>
              <a:t>its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double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meaning</a:t>
            </a:r>
            <a:r>
              <a:rPr lang="eu-ES" dirty="0">
                <a:solidFill>
                  <a:schemeClr val="dk1"/>
                </a:solidFill>
              </a:rPr>
              <a:t> as “</a:t>
            </a:r>
            <a:r>
              <a:rPr lang="eu-ES" dirty="0" err="1">
                <a:solidFill>
                  <a:schemeClr val="dk1"/>
                </a:solidFill>
              </a:rPr>
              <a:t>covering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topics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from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many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domains</a:t>
            </a:r>
            <a:r>
              <a:rPr lang="eu-ES" dirty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4587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fab536b173_0_1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fab536b173_0_1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dirty="0" err="1"/>
              <a:t>Slide</a:t>
            </a:r>
            <a:r>
              <a:rPr lang="eu-ES" dirty="0"/>
              <a:t> is </a:t>
            </a:r>
            <a:r>
              <a:rPr lang="eu-ES" dirty="0" err="1"/>
              <a:t>inspired</a:t>
            </a:r>
            <a:r>
              <a:rPr lang="eu-ES" dirty="0"/>
              <a:t> </a:t>
            </a:r>
            <a:r>
              <a:rPr lang="eu-ES" dirty="0" err="1"/>
              <a:t>by</a:t>
            </a:r>
            <a:r>
              <a:rPr lang="eu-ES" dirty="0"/>
              <a:t>: </a:t>
            </a:r>
            <a:r>
              <a:rPr lang="eu-ES" u="sng" dirty="0">
                <a:solidFill>
                  <a:schemeClr val="hlink"/>
                </a:solidFill>
                <a:hlinkClick r:id="rId3"/>
              </a:rPr>
              <a:t>https://github.com/danqi/acl2020-openqa-tutorial/blob/master/slides/part1-introduction.pdf</a:t>
            </a:r>
            <a:br>
              <a:rPr lang="eu-ES" dirty="0"/>
            </a:br>
            <a:br>
              <a:rPr lang="eu-ES" dirty="0"/>
            </a:br>
            <a:r>
              <a:rPr lang="eu-ES" dirty="0" err="1">
                <a:solidFill>
                  <a:schemeClr val="dk1"/>
                </a:solidFill>
              </a:rPr>
              <a:t>We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use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the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term</a:t>
            </a:r>
            <a:r>
              <a:rPr lang="eu-ES" dirty="0">
                <a:solidFill>
                  <a:schemeClr val="dk1"/>
                </a:solidFill>
              </a:rPr>
              <a:t> “open </a:t>
            </a:r>
            <a:r>
              <a:rPr lang="eu-ES" dirty="0" err="1">
                <a:solidFill>
                  <a:schemeClr val="dk1"/>
                </a:solidFill>
              </a:rPr>
              <a:t>retrieval</a:t>
            </a:r>
            <a:r>
              <a:rPr lang="eu-ES" dirty="0">
                <a:solidFill>
                  <a:schemeClr val="dk1"/>
                </a:solidFill>
              </a:rPr>
              <a:t>”—</a:t>
            </a:r>
            <a:r>
              <a:rPr lang="eu-ES" dirty="0" err="1">
                <a:solidFill>
                  <a:schemeClr val="dk1"/>
                </a:solidFill>
              </a:rPr>
              <a:t>instead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of</a:t>
            </a:r>
            <a:r>
              <a:rPr lang="eu-ES" dirty="0">
                <a:solidFill>
                  <a:schemeClr val="dk1"/>
                </a:solidFill>
              </a:rPr>
              <a:t> open </a:t>
            </a:r>
            <a:r>
              <a:rPr lang="eu-ES" dirty="0" err="1">
                <a:solidFill>
                  <a:schemeClr val="dk1"/>
                </a:solidFill>
              </a:rPr>
              <a:t>domain</a:t>
            </a:r>
            <a:r>
              <a:rPr lang="eu-ES" dirty="0">
                <a:solidFill>
                  <a:schemeClr val="dk1"/>
                </a:solidFill>
              </a:rPr>
              <a:t>—to </a:t>
            </a:r>
            <a:r>
              <a:rPr lang="eu-ES" dirty="0" err="1">
                <a:solidFill>
                  <a:schemeClr val="dk1"/>
                </a:solidFill>
              </a:rPr>
              <a:t>refer</a:t>
            </a:r>
            <a:r>
              <a:rPr lang="eu-ES" dirty="0">
                <a:solidFill>
                  <a:schemeClr val="dk1"/>
                </a:solidFill>
              </a:rPr>
              <a:t> to </a:t>
            </a:r>
            <a:r>
              <a:rPr lang="eu-ES" dirty="0" err="1">
                <a:solidFill>
                  <a:schemeClr val="dk1"/>
                </a:solidFill>
              </a:rPr>
              <a:t>models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that</a:t>
            </a:r>
            <a:r>
              <a:rPr lang="eu-ES" dirty="0">
                <a:solidFill>
                  <a:schemeClr val="dk1"/>
                </a:solidFill>
              </a:rPr>
              <a:t> can </a:t>
            </a:r>
            <a:r>
              <a:rPr lang="eu-ES" dirty="0" err="1">
                <a:solidFill>
                  <a:schemeClr val="dk1"/>
                </a:solidFill>
              </a:rPr>
              <a:t>access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answer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context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from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large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document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collections</a:t>
            </a:r>
            <a:r>
              <a:rPr lang="eu-ES" dirty="0">
                <a:solidFill>
                  <a:schemeClr val="dk1"/>
                </a:solidFill>
              </a:rPr>
              <a:t>. </a:t>
            </a:r>
            <a:r>
              <a:rPr lang="eu-ES" dirty="0" err="1">
                <a:solidFill>
                  <a:schemeClr val="dk1"/>
                </a:solidFill>
              </a:rPr>
              <a:t>We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avoid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using</a:t>
            </a:r>
            <a:r>
              <a:rPr lang="eu-ES" dirty="0">
                <a:solidFill>
                  <a:schemeClr val="dk1"/>
                </a:solidFill>
              </a:rPr>
              <a:t> open </a:t>
            </a:r>
            <a:r>
              <a:rPr lang="eu-ES" dirty="0" err="1">
                <a:solidFill>
                  <a:schemeClr val="dk1"/>
                </a:solidFill>
              </a:rPr>
              <a:t>domain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due</a:t>
            </a:r>
            <a:r>
              <a:rPr lang="eu-ES" dirty="0">
                <a:solidFill>
                  <a:schemeClr val="dk1"/>
                </a:solidFill>
              </a:rPr>
              <a:t> to </a:t>
            </a:r>
            <a:r>
              <a:rPr lang="eu-ES" dirty="0" err="1">
                <a:solidFill>
                  <a:schemeClr val="dk1"/>
                </a:solidFill>
              </a:rPr>
              <a:t>its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double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meaning</a:t>
            </a:r>
            <a:r>
              <a:rPr lang="eu-ES" dirty="0">
                <a:solidFill>
                  <a:schemeClr val="dk1"/>
                </a:solidFill>
              </a:rPr>
              <a:t> as “</a:t>
            </a:r>
            <a:r>
              <a:rPr lang="eu-ES" dirty="0" err="1">
                <a:solidFill>
                  <a:schemeClr val="dk1"/>
                </a:solidFill>
              </a:rPr>
              <a:t>covering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topics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from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many</a:t>
            </a:r>
            <a:r>
              <a:rPr lang="eu-ES" dirty="0">
                <a:solidFill>
                  <a:schemeClr val="dk1"/>
                </a:solidFill>
              </a:rPr>
              <a:t> </a:t>
            </a:r>
            <a:r>
              <a:rPr lang="eu-ES" dirty="0" err="1">
                <a:solidFill>
                  <a:schemeClr val="dk1"/>
                </a:solidFill>
              </a:rPr>
              <a:t>domains</a:t>
            </a:r>
            <a:r>
              <a:rPr lang="eu-ES" dirty="0">
                <a:solidFill>
                  <a:schemeClr val="dk1"/>
                </a:solidFill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526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pic>
        <p:nvPicPr>
          <p:cNvPr id="7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3077"/>
            <a:ext cx="521589" cy="2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6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8837044" cy="3266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758283"/>
            <a:ext cx="8827900" cy="402961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84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021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12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99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7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F3F3F3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87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303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7127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212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611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35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9819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4109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0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0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66" y="201613"/>
            <a:ext cx="4143375" cy="42941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3287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6EA6FF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65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9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924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61208"/>
            <a:ext cx="1837944" cy="3234591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53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 2"/>
          <p:cNvSpPr>
            <a:spLocks noGrp="1"/>
          </p:cNvSpPr>
          <p:nvPr>
            <p:ph type="body" sz="quarter" idx="13"/>
          </p:nvPr>
        </p:nvSpPr>
        <p:spPr>
          <a:xfrm>
            <a:off x="2505456" y="1261208"/>
            <a:ext cx="1837944" cy="3234591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953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75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tabLst/>
              <a:defRPr/>
            </a:lvl3pPr>
            <a:lvl4pPr marL="0" indent="0">
              <a:spcBef>
                <a:spcPts val="0"/>
              </a:spcBef>
              <a:buNone/>
              <a:tabLst/>
              <a:defRPr/>
            </a:lvl4pPr>
            <a:lvl5pPr marL="0" indent="0">
              <a:spcBef>
                <a:spcPts val="0"/>
              </a:spcBef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0237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16001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8566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33088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3"/>
            <a:ext cx="4123944" cy="1309877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66D531-042B-494C-8702-5C43B76E65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658" y="3205697"/>
            <a:ext cx="6405743" cy="1309876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80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4" y="2315617"/>
            <a:ext cx="1292095" cy="512269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96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71375" y="70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171375" y="643525"/>
            <a:ext cx="8902500" cy="4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-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6918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088" y="116586"/>
            <a:ext cx="8518712" cy="461638"/>
          </a:xfrm>
        </p:spPr>
        <p:txBody>
          <a:bodyPr/>
          <a:lstStyle>
            <a:lvl1pPr>
              <a:defRPr b="1">
                <a:latin typeface="Segoe UI Light" panose="020B0502040204020203" pitchFamily="34" charset="0"/>
              </a:defRPr>
            </a:lvl1pPr>
            <a:extLst/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11" y="853889"/>
            <a:ext cx="9002807" cy="3919817"/>
          </a:xfrm>
        </p:spPr>
        <p:txBody>
          <a:bodyPr/>
          <a:lstStyle>
            <a:lvl1pPr>
              <a:defRPr baseline="0">
                <a:latin typeface="Segoe UI Light" panose="020B0502040204020203" pitchFamily="34" charset="0"/>
              </a:defRPr>
            </a:lvl1pPr>
            <a:lvl2pPr>
              <a:defRPr baseline="0">
                <a:latin typeface="Segoe UI Light" panose="020B0502040204020203" pitchFamily="34" charset="0"/>
              </a:defRPr>
            </a:lvl2pPr>
            <a:lvl3pPr>
              <a:defRPr baseline="0">
                <a:latin typeface="Segoe UI Light" panose="020B0502040204020203" pitchFamily="34" charset="0"/>
              </a:defRPr>
            </a:lvl3pPr>
            <a:lvl4pPr>
              <a:defRPr baseline="0">
                <a:latin typeface="Segoe UI Light" panose="020B0502040204020203" pitchFamily="34" charset="0"/>
              </a:defRPr>
            </a:lvl4pPr>
            <a:lvl5pPr>
              <a:defRPr baseline="0">
                <a:latin typeface="Segoe UI Light" panose="020B0502040204020203" pitchFamily="34" charset="0"/>
              </a:defRPr>
            </a:lvl5pPr>
            <a:extLst/>
          </a:lstStyle>
          <a:p>
            <a:pPr lvl="0" eaLnBrk="1" latinLnBrk="0" hangingPunct="1"/>
            <a:r>
              <a:rPr lang="en-US"/>
              <a:t>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137078" y="4937760"/>
            <a:ext cx="395178" cy="205740"/>
          </a:xfrm>
        </p:spPr>
        <p:txBody>
          <a:bodyPr/>
          <a:lstStyle>
            <a:lvl1pPr>
              <a:defRPr b="1">
                <a:latin typeface="Calibri" panose="020F0502020204030204" pitchFamily="34" charset="0"/>
              </a:defRPr>
            </a:lvl1pPr>
          </a:lstStyle>
          <a:p>
            <a:fld id="{737732A8-8BC6-44C3-9FED-1FFC407690A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71100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pic>
        <p:nvPicPr>
          <p:cNvPr id="6" name="Picture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2" y="4692553"/>
            <a:ext cx="521589" cy="20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047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742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01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906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60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7594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547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763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4287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01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7521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10312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856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91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077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682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57417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7077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8728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4142164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Black rectangle">
            <a:extLst>
              <a:ext uri="{FF2B5EF4-FFF2-40B4-BE49-F238E27FC236}">
                <a16:creationId xmlns:a16="http://schemas.microsoft.com/office/drawing/2014/main" id="{612CE115-19C6-174D-97D1-85AD78D8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4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9456" y="219456"/>
            <a:ext cx="4133088" cy="8046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37160" y="1133856"/>
            <a:ext cx="4206240" cy="3361944"/>
          </a:xfrm>
        </p:spPr>
        <p:txBody>
          <a:bodyPr/>
          <a:lstStyle>
            <a:lvl1pPr>
              <a:lnSpc>
                <a:spcPct val="90000"/>
              </a:lnSpc>
              <a:defRPr sz="9600" b="1" i="0">
                <a:latin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>
            <a:lvl1pPr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12810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6870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231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174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0836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4572000" cy="2571751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4572000" y="0"/>
            <a:ext cx="2286000" cy="2571750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6858000" y="0"/>
            <a:ext cx="2286000" cy="2571750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4572000" cy="2573337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4572000" y="2570163"/>
            <a:ext cx="4572000" cy="2573337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7739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2569463"/>
          </a:xfrm>
          <a:noFill/>
        </p:spPr>
        <p:txBody>
          <a:bodyPr lIns="182880" tIns="164592" rIns="228600" bIns="228600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2570163"/>
            <a:ext cx="2286000" cy="2573337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286001" y="2570163"/>
            <a:ext cx="2286000" cy="2573337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4572000" y="2570162"/>
            <a:ext cx="2286000" cy="25733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6858000" y="2570162"/>
            <a:ext cx="2286000" cy="2573338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8155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76350"/>
          </a:xfrm>
          <a:solidFill>
            <a:schemeClr val="tx2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276350"/>
            <a:ext cx="9144000" cy="386715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4250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8072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2571750"/>
            <a:ext cx="2286003" cy="2571750"/>
          </a:xfrm>
          <a:solidFill>
            <a:schemeClr val="tx2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000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000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000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8794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286000" cy="5148072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286000" y="0"/>
            <a:ext cx="2286000" cy="5148072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4572000" y="0"/>
            <a:ext cx="2286000" cy="5148072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5148072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42608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514600" y="1243584"/>
            <a:ext cx="6400800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5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37161" y="91440"/>
            <a:ext cx="8778172" cy="4404360"/>
          </a:xfrm>
        </p:spPr>
        <p:txBody>
          <a:bodyPr/>
          <a:lstStyle>
            <a:lvl1pPr>
              <a:defRPr sz="9600" b="1" i="0">
                <a:latin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12377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8819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505456" y="1259626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400"/>
            </a:lvl1pPr>
            <a:lvl2pPr>
              <a:spcBef>
                <a:spcPts val="1100"/>
              </a:spcBef>
              <a:defRPr sz="1400"/>
            </a:lvl2pPr>
            <a:lvl3pPr>
              <a:spcBef>
                <a:spcPts val="1100"/>
              </a:spcBef>
              <a:defRPr sz="1400"/>
            </a:lvl3pPr>
            <a:lvl4pPr>
              <a:spcBef>
                <a:spcPts val="1100"/>
              </a:spcBef>
              <a:defRPr sz="1400"/>
            </a:lvl4pPr>
            <a:lvl5pPr>
              <a:spcBef>
                <a:spcPts val="1100"/>
              </a:spcBef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 lIns="91440" tIns="91440" rIns="91440" bIns="91440"/>
          <a:lstStyle/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527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19456" y="1243584"/>
            <a:ext cx="1837944" cy="32522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505456" y="1262634"/>
            <a:ext cx="1837944" cy="3252216"/>
          </a:xfrm>
        </p:spPr>
        <p:txBody>
          <a:bodyPr/>
          <a:lstStyle>
            <a:lvl1pPr>
              <a:spcBef>
                <a:spcPts val="300"/>
              </a:spcBef>
              <a:defRPr sz="1000"/>
            </a:lvl1pPr>
            <a:lvl2pPr>
              <a:spcBef>
                <a:spcPts val="300"/>
              </a:spcBef>
              <a:defRPr sz="1000"/>
            </a:lvl2pPr>
            <a:lvl3pPr>
              <a:spcBef>
                <a:spcPts val="300"/>
              </a:spcBef>
              <a:defRPr sz="1000"/>
            </a:lvl3pPr>
            <a:lvl4pPr>
              <a:spcBef>
                <a:spcPts val="300"/>
              </a:spcBef>
              <a:defRPr sz="1000"/>
            </a:lvl4pPr>
            <a:lvl5pPr>
              <a:spcBef>
                <a:spcPts val="300"/>
              </a:spcBef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73168" y="1216152"/>
            <a:ext cx="4142232" cy="327964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675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19456" y="201168"/>
            <a:ext cx="1837944" cy="42946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505457" y="201168"/>
            <a:ext cx="6409876" cy="4294632"/>
          </a:xfrm>
        </p:spPr>
        <p:txBody>
          <a:bodyPr lIns="0" tIns="0" rIns="91440" bIns="91440"/>
          <a:lstStyle/>
          <a:p>
            <a:r>
              <a:rPr lang="en-US" dirty="0"/>
              <a:t>Click icon to add table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208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0248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917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9456" y="1261872"/>
            <a:ext cx="4123944" cy="1309878"/>
          </a:xfrm>
        </p:spPr>
        <p:txBody>
          <a:bodyPr/>
          <a:lstStyle>
            <a:lvl1pPr>
              <a:spcBef>
                <a:spcPts val="0"/>
              </a:spcBef>
              <a:defRPr sz="1000"/>
            </a:lvl1pPr>
            <a:lvl2pPr marL="0" indent="0">
              <a:spcBef>
                <a:spcPts val="0"/>
              </a:spcBef>
              <a:buNone/>
              <a:defRPr/>
            </a:lvl2pPr>
            <a:lvl3pPr marL="201615" indent="0">
              <a:buNone/>
              <a:defRPr/>
            </a:lvl3pPr>
            <a:lvl4pPr marL="434981" indent="0">
              <a:buNone/>
              <a:defRPr/>
            </a:lvl4pPr>
            <a:lvl5pPr marL="63183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C6F2CA-B8B6-BF4F-8900-E2319DA9DD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9456" y="3209544"/>
            <a:ext cx="6409944" cy="1307592"/>
          </a:xfrm>
        </p:spPr>
        <p:txBody>
          <a:bodyPr anchor="b"/>
          <a:lstStyle>
            <a:lvl1pPr>
              <a:spcBef>
                <a:spcPts val="300"/>
              </a:spcBef>
              <a:defRPr sz="600"/>
            </a:lvl1pPr>
            <a:lvl2pPr>
              <a:defRPr sz="600"/>
            </a:lvl2pPr>
            <a:lvl3pPr>
              <a:defRPr sz="600"/>
            </a:lvl3pPr>
            <a:lvl4pPr>
              <a:defRPr sz="600"/>
            </a:lvl4pPr>
            <a:lvl5pPr>
              <a:defRPr sz="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82133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" descr="IBM 8-bar logo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196" y="2312885"/>
            <a:ext cx="1297608" cy="517732"/>
          </a:xfrm>
          <a:prstGeom prst="rect">
            <a:avLst/>
          </a:prstGeom>
        </p:spPr>
      </p:pic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9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3" y="201168"/>
            <a:ext cx="5562535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6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6" y="201168"/>
            <a:ext cx="4123944" cy="4294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99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804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19456" y="1243584"/>
            <a:ext cx="4123944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4791457" y="1243584"/>
            <a:ext cx="4123876" cy="32522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1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26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60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31" Type="http://schemas.openxmlformats.org/officeDocument/2006/relationships/slideLayout" Target="../slideLayouts/slideLayout66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Relationship Id="rId27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5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1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276668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960" r:id="rId10"/>
    <p:sldLayoutId id="2147483834" r:id="rId11"/>
    <p:sldLayoutId id="2147483835" r:id="rId12"/>
    <p:sldLayoutId id="2147483836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959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962" r:id="rId34"/>
    <p:sldLayoutId id="2147483963" r:id="rId35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Arial" panose="020B0604020202020204" pitchFamily="34" charset="0"/>
        <a:buChar char="•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SzPct val="100000"/>
        <a:buFont typeface="IBM Plex Sans" charset="-120"/>
        <a:buChar char="–"/>
        <a:tabLst/>
        <a:defRPr sz="1400" baseline="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bg1"/>
        </a:buClr>
        <a:buFont typeface="IBM Plex Sans" charset="-120"/>
        <a:buChar char="»"/>
        <a:tabLst/>
        <a:defRPr sz="1400">
          <a:solidFill>
            <a:schemeClr val="bg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"/>
          <p:cNvSpPr>
            <a:spLocks noGrp="1"/>
          </p:cNvSpPr>
          <p:nvPr>
            <p:ph type="title"/>
          </p:nvPr>
        </p:nvSpPr>
        <p:spPr>
          <a:xfrm>
            <a:off x="210312" y="201168"/>
            <a:ext cx="4142232" cy="42946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"/>
          <p:cNvSpPr>
            <a:spLocks noGrp="1"/>
          </p:cNvSpPr>
          <p:nvPr>
            <p:ph type="body" idx="1"/>
          </p:nvPr>
        </p:nvSpPr>
        <p:spPr>
          <a:xfrm>
            <a:off x="4791456" y="201168"/>
            <a:ext cx="4123944" cy="4294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/>
          <p:cNvSpPr>
            <a:spLocks noGrp="1"/>
          </p:cNvSpPr>
          <p:nvPr>
            <p:ph type="ftr" sz="quarter" idx="3"/>
          </p:nvPr>
        </p:nvSpPr>
        <p:spPr>
          <a:xfrm>
            <a:off x="228666" y="4787900"/>
            <a:ext cx="4114735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en-US"/>
              <a:t>Group Name / DOC ID / Month XX, 2020 / © 2020 IBM Corporation</a:t>
            </a:r>
            <a:endParaRPr lang="en-US" dirty="0"/>
          </a:p>
        </p:txBody>
      </p:sp>
      <p:sp>
        <p:nvSpPr>
          <p:cNvPr id="8" name="Slide Number Placeholder"/>
          <p:cNvSpPr>
            <a:spLocks noGrp="1"/>
          </p:cNvSpPr>
          <p:nvPr>
            <p:ph type="sldNum" sz="quarter" idx="4"/>
          </p:nvPr>
        </p:nvSpPr>
        <p:spPr>
          <a:xfrm>
            <a:off x="7086601" y="4787900"/>
            <a:ext cx="1828732" cy="1666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9" name="Group 58" descr="Outside edge tick marks for alignment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-109730" y="-110490"/>
            <a:ext cx="9364220" cy="5364480"/>
            <a:chOff x="-109730" y="-110490"/>
            <a:chExt cx="9364220" cy="5364480"/>
          </a:xfrm>
        </p:grpSpPr>
        <p:grpSp>
          <p:nvGrpSpPr>
            <p:cNvPr id="60" name="Group 59"/>
            <p:cNvGrpSpPr/>
            <p:nvPr userDrawn="1"/>
          </p:nvGrpSpPr>
          <p:grpSpPr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-762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/>
            <p:cNvGrpSpPr/>
            <p:nvPr userDrawn="1"/>
          </p:nvGrpSpPr>
          <p:grpSpPr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2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1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9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4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32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8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10400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9132" y="5219700"/>
                <a:ext cx="15240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/>
            <p:cNvGrpSpPr/>
            <p:nvPr userDrawn="1"/>
          </p:nvGrpSpPr>
          <p:grpSpPr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79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930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99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427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7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220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/>
            <p:cNvGrpSpPr/>
            <p:nvPr userDrawn="1"/>
          </p:nvGrpSpPr>
          <p:grpSpPr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4744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295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30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6311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31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327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87926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89483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00780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  <p:sldLayoutId id="2147483909" r:id="rId18"/>
    <p:sldLayoutId id="2147483910" r:id="rId19"/>
    <p:sldLayoutId id="2147483911" r:id="rId20"/>
    <p:sldLayoutId id="2147483912" r:id="rId21"/>
    <p:sldLayoutId id="2147483913" r:id="rId22"/>
    <p:sldLayoutId id="2147483914" r:id="rId23"/>
    <p:sldLayoutId id="2147483915" r:id="rId24"/>
    <p:sldLayoutId id="2147483916" r:id="rId25"/>
    <p:sldLayoutId id="2147483917" r:id="rId26"/>
    <p:sldLayoutId id="2147483918" r:id="rId27"/>
    <p:sldLayoutId id="2147483919" r:id="rId28"/>
    <p:sldLayoutId id="2147483920" r:id="rId29"/>
    <p:sldLayoutId id="2147483921" r:id="rId30"/>
    <p:sldLayoutId id="2147483922" r:id="rId31"/>
    <p:sldLayoutId id="2147483923" r:id="rId32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5pPr>
      <a:lvl6pPr marL="36256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6pPr>
      <a:lvl7pPr marL="7251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7pPr>
      <a:lvl8pPr marL="108770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8pPr>
      <a:lvl9pPr marL="14502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2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90000"/>
        <a:buFont typeface="IBM Plex Sans" pitchFamily="2" charset="2"/>
        <a:buNone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71452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4290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IBM Plex Sans" panose="020B0604020202020204" pitchFamily="34" charset="0"/>
        <a:buChar char="•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28658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SzPct val="100000"/>
        <a:buFont typeface="IBM Plex Sans" charset="-120"/>
        <a:buChar char="–"/>
        <a:tabLst/>
        <a:defRPr sz="1400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03285" indent="-173736" algn="l" rtl="0" eaLnBrk="1" fontAlgn="base" hangingPunct="1">
        <a:lnSpc>
          <a:spcPct val="100000"/>
        </a:lnSpc>
        <a:spcBef>
          <a:spcPts val="1100"/>
        </a:spcBef>
        <a:spcAft>
          <a:spcPct val="0"/>
        </a:spcAft>
        <a:buClr>
          <a:schemeClr val="tx1"/>
        </a:buClr>
        <a:buFont typeface="IBM Plex Sans" charset="-120"/>
        <a:buChar char="»"/>
        <a:tabLst/>
        <a:defRPr sz="14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58372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6pPr>
      <a:lvl7pPr marL="1946291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7pPr>
      <a:lvl8pPr marL="230886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8pPr>
      <a:lvl9pPr marL="2671430" indent="-129670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269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1pPr>
      <a:lvl2pPr marL="362568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2pPr>
      <a:lvl3pPr marL="725139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3pPr>
      <a:lvl4pPr marL="1087707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4pPr>
      <a:lvl5pPr marL="145027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5pPr>
      <a:lvl6pPr marL="1812846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6pPr>
      <a:lvl7pPr marL="2175414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7pPr>
      <a:lvl8pPr marL="2537983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8pPr>
      <a:lvl9pPr marL="2900552" algn="l" defTabSz="725139" rtl="0" eaLnBrk="1" latinLnBrk="0" hangingPunct="1">
        <a:defRPr sz="142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50" userDrawn="1">
          <p15:clr>
            <a:srgbClr val="F26B43"/>
          </p15:clr>
        </p15:guide>
        <p15:guide id="2" pos="144" userDrawn="1">
          <p15:clr>
            <a:srgbClr val="F26B43"/>
          </p15:clr>
        </p15:guide>
        <p15:guide id="3" pos="5616" userDrawn="1">
          <p15:clr>
            <a:srgbClr val="F26B43"/>
          </p15:clr>
        </p15:guide>
        <p15:guide id="4" orient="horz" pos="2832" userDrawn="1">
          <p15:clr>
            <a:srgbClr val="F26B43"/>
          </p15:clr>
        </p15:guide>
        <p15:guide id="5" orient="horz" pos="3088" userDrawn="1">
          <p15:clr>
            <a:srgbClr val="F26B43"/>
          </p15:clr>
        </p15:guide>
        <p15:guide id="6" pos="2880" userDrawn="1">
          <p15:clr>
            <a:srgbClr val="F26B43"/>
          </p15:clr>
        </p15:guide>
        <p15:guide id="7" pos="2736" userDrawn="1">
          <p15:clr>
            <a:srgbClr val="F26B43"/>
          </p15:clr>
        </p15:guide>
        <p15:guide id="8" pos="1440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pos="1296" userDrawn="1">
          <p15:clr>
            <a:srgbClr val="F26B43"/>
          </p15:clr>
        </p15:guide>
        <p15:guide id="11" pos="1584" userDrawn="1">
          <p15:clr>
            <a:srgbClr val="F26B43"/>
          </p15:clr>
        </p15:guide>
        <p15:guide id="12" pos="4320" userDrawn="1">
          <p15:clr>
            <a:srgbClr val="F26B43"/>
          </p15:clr>
        </p15:guide>
        <p15:guide id="13" pos="4176" userDrawn="1">
          <p15:clr>
            <a:srgbClr val="F26B43"/>
          </p15:clr>
        </p15:guide>
        <p15:guide id="14" pos="4464" userDrawn="1">
          <p15:clr>
            <a:srgbClr val="F26B43"/>
          </p15:clr>
        </p15:guide>
        <p15:guide id="15" orient="horz" pos="412" userDrawn="1">
          <p15:clr>
            <a:srgbClr val="F26B43"/>
          </p15:clr>
        </p15:guide>
        <p15:guide id="17" orient="horz" pos="812" userDrawn="1">
          <p15:clr>
            <a:srgbClr val="F26B43"/>
          </p15:clr>
        </p15:guide>
        <p15:guide id="18" orient="horz" pos="1620" userDrawn="1">
          <p15:clr>
            <a:srgbClr val="F26B43"/>
          </p15:clr>
        </p15:guide>
        <p15:guide id="19" orient="horz" pos="1216" userDrawn="1">
          <p15:clr>
            <a:srgbClr val="F26B43"/>
          </p15:clr>
        </p15:guide>
        <p15:guide id="20" orient="horz" pos="2022" userDrawn="1">
          <p15:clr>
            <a:srgbClr val="F26B43"/>
          </p15:clr>
        </p15:guide>
        <p15:guide id="21" orient="horz" pos="24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imeqa/primeq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0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jpe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34.png"/><Relationship Id="rId4" Type="http://schemas.openxmlformats.org/officeDocument/2006/relationships/image" Target="../media/image51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3.jpe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.png"/><Relationship Id="rId4" Type="http://schemas.openxmlformats.org/officeDocument/2006/relationships/hyperlink" Target="https://github.com/primeqa/primeqa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41400" y="2266950"/>
            <a:ext cx="7368611" cy="1241056"/>
          </a:xfrm>
        </p:spPr>
        <p:txBody>
          <a:bodyPr/>
          <a:lstStyle/>
          <a:p>
            <a:pPr algn="ctr"/>
            <a:r>
              <a:rPr lang="en-US" b="1" dirty="0" err="1"/>
              <a:t>PrimeQA</a:t>
            </a:r>
            <a:r>
              <a:rPr lang="en-US" b="1" dirty="0"/>
              <a:t>: </a:t>
            </a:r>
            <a:r>
              <a:rPr lang="en-US" dirty="0"/>
              <a:t>Making </a:t>
            </a:r>
            <a:r>
              <a:rPr lang="en-US" b="1" dirty="0">
                <a:solidFill>
                  <a:srgbClr val="FF0000"/>
                </a:solidFill>
              </a:rPr>
              <a:t>multilingual</a:t>
            </a:r>
            <a:r>
              <a:rPr lang="en-US" dirty="0"/>
              <a:t> information access via </a:t>
            </a:r>
            <a:r>
              <a:rPr lang="en-US" b="1" dirty="0">
                <a:solidFill>
                  <a:srgbClr val="00B050"/>
                </a:solidFill>
              </a:rPr>
              <a:t>Question Answering</a:t>
            </a:r>
            <a:r>
              <a:rPr lang="en-US" dirty="0"/>
              <a:t> Research easily available &amp; replicable</a:t>
            </a:r>
            <a:br>
              <a:rPr lang="en-US" sz="1600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   </a:t>
            </a:r>
            <a:r>
              <a:rPr lang="en-US" sz="1600" dirty="0">
                <a:hlinkClick r:id="rId3"/>
              </a:rPr>
              <a:t>https://github.com/primeqa/primeqa</a:t>
            </a:r>
            <a:br>
              <a:rPr lang="en-US" sz="1600" dirty="0"/>
            </a:br>
            <a:br>
              <a:rPr lang="en-US" dirty="0"/>
            </a:b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br>
              <a:rPr lang="en-US" dirty="0"/>
            </a:br>
            <a:br>
              <a:rPr lang="en-US" dirty="0"/>
            </a:br>
            <a:endParaRPr lang="en-US" sz="1600" dirty="0"/>
          </a:p>
        </p:txBody>
      </p:sp>
      <p:sp>
        <p:nvSpPr>
          <p:cNvPr id="15" name="AutoShape 20">
            <a:extLst>
              <a:ext uri="{FF2B5EF4-FFF2-40B4-BE49-F238E27FC236}">
                <a16:creationId xmlns:a16="http://schemas.microsoft.com/office/drawing/2014/main" id="{5952CD3E-86AE-064E-B985-416B453426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41400" y="2266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github-logo-white - Sfera Labs">
            <a:extLst>
              <a:ext uri="{FF2B5EF4-FFF2-40B4-BE49-F238E27FC236}">
                <a16:creationId xmlns:a16="http://schemas.microsoft.com/office/drawing/2014/main" id="{782228C5-71C5-22CC-E047-CA2A15D83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32" y="3919167"/>
            <a:ext cx="596105" cy="39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6E0838-E385-1BAD-E88E-5ED3C4CE61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62" b="3511"/>
          <a:stretch/>
        </p:blipFill>
        <p:spPr>
          <a:xfrm>
            <a:off x="3735355" y="466928"/>
            <a:ext cx="1673289" cy="1536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0D22DD-AC47-9A5E-993B-AAE3A8F6FB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394" b="24965"/>
          <a:stretch/>
        </p:blipFill>
        <p:spPr>
          <a:xfrm>
            <a:off x="119024" y="4117507"/>
            <a:ext cx="922376" cy="93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58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07CB1-4F99-B146-94A1-FAFE0E6D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Wait! Cecilia finds the SOTA model’s source code on </a:t>
            </a:r>
            <a:r>
              <a:rPr lang="en-US" dirty="0" err="1"/>
              <a:t>TableQA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C9D62-B72F-7741-9A62-9EE9527980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7" y="758283"/>
            <a:ext cx="3977094" cy="740317"/>
          </a:xfrm>
        </p:spPr>
        <p:txBody>
          <a:bodyPr/>
          <a:lstStyle/>
          <a:p>
            <a:r>
              <a:rPr lang="en-US" dirty="0"/>
              <a:t>But this is only Table QA: no other QA use-case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9CA9C6-EE61-014D-A97E-30F74C3D66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8C8EE0-F094-62CD-5270-0EAAC1152118}"/>
              </a:ext>
            </a:extLst>
          </p:cNvPr>
          <p:cNvGrpSpPr/>
          <p:nvPr/>
        </p:nvGrpSpPr>
        <p:grpSpPr>
          <a:xfrm>
            <a:off x="1455929" y="2900646"/>
            <a:ext cx="3287253" cy="1868375"/>
            <a:chOff x="1455929" y="2900646"/>
            <a:chExt cx="3287253" cy="18683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E9CB6B-799D-8647-B571-4CCED9887E24}"/>
                </a:ext>
              </a:extLst>
            </p:cNvPr>
            <p:cNvSpPr txBox="1"/>
            <p:nvPr/>
          </p:nvSpPr>
          <p:spPr>
            <a:xfrm>
              <a:off x="3510152" y="4030357"/>
              <a:ext cx="12330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No </a:t>
              </a:r>
              <a:r>
                <a:rPr lang="en-US" sz="14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TyDI</a:t>
              </a:r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No XOR </a:t>
              </a:r>
              <a:r>
                <a:rPr lang="en-US" sz="14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TyDI</a:t>
              </a:r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No </a:t>
              </a:r>
              <a:r>
                <a:rPr lang="en-US" sz="14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CoLBERT</a:t>
              </a:r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8A0192-EDF2-88D0-EFE0-2D0409464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5929" y="2900646"/>
              <a:ext cx="1768455" cy="182275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6E870F0-9713-3C6F-AE0E-3185D6E6F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40" y="667889"/>
            <a:ext cx="3811103" cy="359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4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7E6D2-8F9C-6248-AED1-0EF31CC61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Our Objective: </a:t>
            </a:r>
            <a:r>
              <a:rPr lang="en-US" dirty="0"/>
              <a:t>Democratize &amp; Replicate QA 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D5064-1F10-5A44-AE69-33A6699D1F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758283"/>
            <a:ext cx="7510611" cy="40296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We need to build a single OPEN-source repository for ALL QA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End-user can use them as Lego blocks for QA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End-user can modify them as per their own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End-user can replicate advanced research papers and leaderboard submissions quickly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89B4AC-C2BC-8541-A1E5-8990CBFCD2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222" name="Picture 6" descr="Amazon.com: Prextex 300 Piece Classic Big Building Bricks | Large Toy Blocks  | Compatible with Most Major Brands, STEM Toy Large Building Bricks Set for  All Ages, Boys &amp; Girls : Toys &amp; Games">
            <a:extLst>
              <a:ext uri="{FF2B5EF4-FFF2-40B4-BE49-F238E27FC236}">
                <a16:creationId xmlns:a16="http://schemas.microsoft.com/office/drawing/2014/main" id="{9B493718-57BE-F74D-9C45-6B8659095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449" y="1951944"/>
            <a:ext cx="1486398" cy="146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A0CB6EF-D007-4C47-9069-FE11FC438CD8}"/>
              </a:ext>
            </a:extLst>
          </p:cNvPr>
          <p:cNvSpPr/>
          <p:nvPr/>
        </p:nvSpPr>
        <p:spPr bwMode="auto">
          <a:xfrm>
            <a:off x="3793067" y="2368918"/>
            <a:ext cx="778933" cy="330200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D763BAF-40F1-C942-93F2-196B309ECAAD}"/>
              </a:ext>
            </a:extLst>
          </p:cNvPr>
          <p:cNvGrpSpPr/>
          <p:nvPr/>
        </p:nvGrpSpPr>
        <p:grpSpPr>
          <a:xfrm>
            <a:off x="289685" y="1951944"/>
            <a:ext cx="3173879" cy="1745688"/>
            <a:chOff x="219456" y="2406638"/>
            <a:chExt cx="3301933" cy="1849082"/>
          </a:xfrm>
        </p:grpSpPr>
        <p:pic>
          <p:nvPicPr>
            <p:cNvPr id="9220" name="Picture 4" descr="LEGO Sets Are Better Investments than Stocks, Bonds or Even Gold |  Architectural Digest">
              <a:extLst>
                <a:ext uri="{FF2B5EF4-FFF2-40B4-BE49-F238E27FC236}">
                  <a16:creationId xmlns:a16="http://schemas.microsoft.com/office/drawing/2014/main" id="{BE40A3C0-63B8-2146-B15D-3591B9411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56" y="2406638"/>
              <a:ext cx="3301933" cy="184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C5489E6-F66B-8749-BB54-3A244BA67F8A}"/>
                </a:ext>
              </a:extLst>
            </p:cNvPr>
            <p:cNvSpPr txBox="1"/>
            <p:nvPr/>
          </p:nvSpPr>
          <p:spPr>
            <a:xfrm rot="19776896">
              <a:off x="650986" y="2601014"/>
              <a:ext cx="468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IR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F2474C-A771-CC45-83E3-A908D163C367}"/>
                </a:ext>
              </a:extLst>
            </p:cNvPr>
            <p:cNvSpPr txBox="1"/>
            <p:nvPr/>
          </p:nvSpPr>
          <p:spPr>
            <a:xfrm rot="19776896">
              <a:off x="877684" y="2992952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b="1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TableQA</a:t>
              </a:r>
              <a:endParaRPr lang="en-US" sz="14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359320-6BF0-BC46-991A-CD39477E5D76}"/>
                </a:ext>
              </a:extLst>
            </p:cNvPr>
            <p:cNvSpPr txBox="1"/>
            <p:nvPr/>
          </p:nvSpPr>
          <p:spPr>
            <a:xfrm rot="1255219">
              <a:off x="2365645" y="3219116"/>
              <a:ext cx="7344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MRC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66F91DA-C489-554D-8BCE-32DF5FBF9E75}"/>
                </a:ext>
              </a:extLst>
            </p:cNvPr>
            <p:cNvSpPr txBox="1"/>
            <p:nvPr/>
          </p:nvSpPr>
          <p:spPr>
            <a:xfrm rot="20266483">
              <a:off x="901551" y="3611306"/>
              <a:ext cx="8242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900" b="1" dirty="0">
                  <a:latin typeface="IBM Plex Sans" charset="0"/>
                  <a:ea typeface="IBM Plex Sans" charset="0"/>
                  <a:cs typeface="IBM Plex Sans" charset="0"/>
                </a:rPr>
                <a:t>Confidence </a:t>
              </a:r>
            </a:p>
            <a:p>
              <a:pPr algn="l"/>
              <a:r>
                <a:rPr lang="en-US" sz="900" b="1" dirty="0">
                  <a:latin typeface="IBM Plex Sans" charset="0"/>
                  <a:ea typeface="IBM Plex Sans" charset="0"/>
                  <a:cs typeface="IBM Plex Sans" charset="0"/>
                </a:rPr>
                <a:t>Calibration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7C2530-63C5-9E44-9B5C-3D7D5251654E}"/>
              </a:ext>
            </a:extLst>
          </p:cNvPr>
          <p:cNvSpPr txBox="1"/>
          <p:nvPr/>
        </p:nvSpPr>
        <p:spPr>
          <a:xfrm>
            <a:off x="4695855" y="3418611"/>
            <a:ext cx="2425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 final end2end QA solution</a:t>
            </a:r>
          </a:p>
        </p:txBody>
      </p:sp>
      <p:pic>
        <p:nvPicPr>
          <p:cNvPr id="9224" name="Picture 8" descr="Enketo Open-Source Developer Community taking off">
            <a:extLst>
              <a:ext uri="{FF2B5EF4-FFF2-40B4-BE49-F238E27FC236}">
                <a16:creationId xmlns:a16="http://schemas.microsoft.com/office/drawing/2014/main" id="{3375057D-65BD-3544-A1E0-552FAD9F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282" y="4134729"/>
            <a:ext cx="868113" cy="82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Every Software Developer Needs to be a Part of an Open Source Community -  It's FOSS News">
            <a:extLst>
              <a:ext uri="{FF2B5EF4-FFF2-40B4-BE49-F238E27FC236}">
                <a16:creationId xmlns:a16="http://schemas.microsoft.com/office/drawing/2014/main" id="{AF9F280D-0016-C04D-806D-E2619BD6E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10" y="4184136"/>
            <a:ext cx="1244777" cy="6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5B9864-5AD7-744A-B161-A19804E84FC9}"/>
              </a:ext>
            </a:extLst>
          </p:cNvPr>
          <p:cNvCxnSpPr>
            <a:stCxn id="7" idx="2"/>
          </p:cNvCxnSpPr>
          <p:nvPr/>
        </p:nvCxnSpPr>
        <p:spPr bwMode="auto">
          <a:xfrm>
            <a:off x="5908687" y="3726388"/>
            <a:ext cx="68780" cy="303745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AE20CD-F6A0-E04A-9E61-9549AA44921B}"/>
              </a:ext>
            </a:extLst>
          </p:cNvPr>
          <p:cNvCxnSpPr>
            <a:cxnSpLocks/>
          </p:cNvCxnSpPr>
          <p:nvPr/>
        </p:nvCxnSpPr>
        <p:spPr bwMode="auto">
          <a:xfrm flipH="1">
            <a:off x="4927915" y="3760593"/>
            <a:ext cx="249571" cy="374136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Bent Arrow 19">
            <a:extLst>
              <a:ext uri="{FF2B5EF4-FFF2-40B4-BE49-F238E27FC236}">
                <a16:creationId xmlns:a16="http://schemas.microsoft.com/office/drawing/2014/main" id="{F8294632-8CE1-EE46-B18D-4C3CB14C9900}"/>
              </a:ext>
            </a:extLst>
          </p:cNvPr>
          <p:cNvSpPr/>
          <p:nvPr/>
        </p:nvSpPr>
        <p:spPr bwMode="auto">
          <a:xfrm rot="16200000">
            <a:off x="2770808" y="3242154"/>
            <a:ext cx="813816" cy="2076740"/>
          </a:xfrm>
          <a:prstGeom prst="bentArrow">
            <a:avLst/>
          </a:prstGeom>
          <a:solidFill>
            <a:srgbClr val="00B050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AAE790-B0E7-6D4D-95CD-D7D2C4339EAE}"/>
              </a:ext>
            </a:extLst>
          </p:cNvPr>
          <p:cNvSpPr txBox="1"/>
          <p:nvPr/>
        </p:nvSpPr>
        <p:spPr>
          <a:xfrm>
            <a:off x="4307902" y="4903629"/>
            <a:ext cx="2549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An alliance of QA researchers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6F4B24-9EA9-E45A-F2F2-60D669BA7E54}"/>
              </a:ext>
            </a:extLst>
          </p:cNvPr>
          <p:cNvSpPr/>
          <p:nvPr/>
        </p:nvSpPr>
        <p:spPr>
          <a:xfrm>
            <a:off x="6259847" y="2318759"/>
            <a:ext cx="315715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Built on top of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479B9CE-487C-6222-B2CD-8DBE43186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419" y="2308846"/>
            <a:ext cx="1515533" cy="30999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A914DDD-E5C7-D56D-94D5-0B1A451A91B7}"/>
              </a:ext>
            </a:extLst>
          </p:cNvPr>
          <p:cNvSpPr txBox="1"/>
          <p:nvPr/>
        </p:nvSpPr>
        <p:spPr>
          <a:xfrm>
            <a:off x="262824" y="3690051"/>
            <a:ext cx="21948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Lots of </a:t>
            </a:r>
            <a:r>
              <a:rPr lang="en-US" sz="1050" b="1" u="sng" dirty="0">
                <a:solidFill>
                  <a:srgbClr val="FF0000"/>
                </a:solidFill>
                <a:latin typeface="IBM Plex Sans" charset="0"/>
                <a:ea typeface="IBM Plex Sans" charset="0"/>
                <a:cs typeface="IBM Plex Sans" charset="0"/>
              </a:rPr>
              <a:t>stand-alone</a:t>
            </a:r>
            <a:r>
              <a:rPr lang="en-US" sz="105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Github</a:t>
            </a:r>
            <a:r>
              <a:rPr lang="en-US" sz="105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repos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333C5-536E-DE38-22FC-E3B31ACF4F87}"/>
              </a:ext>
            </a:extLst>
          </p:cNvPr>
          <p:cNvSpPr txBox="1"/>
          <p:nvPr/>
        </p:nvSpPr>
        <p:spPr>
          <a:xfrm>
            <a:off x="2576621" y="4184136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 i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Bring in more repos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4BF6D9-1ACC-8A3F-528E-B22B4145B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5029" y="565704"/>
            <a:ext cx="855341" cy="131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6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/>
          </p:nvPr>
        </p:nvSpPr>
        <p:spPr>
          <a:xfrm>
            <a:off x="171375" y="7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dirty="0" err="1"/>
              <a:t>PrimeQA</a:t>
            </a:r>
            <a:r>
              <a:rPr lang="en-US" dirty="0"/>
              <a:t> has four basic scripts</a:t>
            </a:r>
            <a:endParaRPr dirty="0">
              <a:solidFill>
                <a:srgbClr val="FFFF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E52A1D-6924-0C4F-B525-8098F7CC6425}"/>
              </a:ext>
            </a:extLst>
          </p:cNvPr>
          <p:cNvGrpSpPr/>
          <p:nvPr/>
        </p:nvGrpSpPr>
        <p:grpSpPr>
          <a:xfrm>
            <a:off x="515675" y="633465"/>
            <a:ext cx="5800458" cy="2550002"/>
            <a:chOff x="515675" y="429752"/>
            <a:chExt cx="8305500" cy="4184273"/>
          </a:xfrm>
        </p:grpSpPr>
        <p:sp>
          <p:nvSpPr>
            <p:cNvPr id="290" name="Google Shape;290;p44"/>
            <p:cNvSpPr/>
            <p:nvPr/>
          </p:nvSpPr>
          <p:spPr>
            <a:xfrm>
              <a:off x="515675" y="951325"/>
              <a:ext cx="8305500" cy="366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292" name="Google Shape;29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423" y="1784274"/>
              <a:ext cx="1411251" cy="128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44"/>
            <p:cNvSpPr txBox="1"/>
            <p:nvPr/>
          </p:nvSpPr>
          <p:spPr>
            <a:xfrm>
              <a:off x="3768375" y="1070199"/>
              <a:ext cx="2244300" cy="909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dirty="0">
                  <a:solidFill>
                    <a:schemeClr val="bg1"/>
                  </a:solidFill>
                </a:rPr>
                <a:t>Q: </a:t>
              </a:r>
              <a:r>
                <a:rPr lang="eu-ES" sz="800" dirty="0" err="1">
                  <a:solidFill>
                    <a:schemeClr val="bg1"/>
                  </a:solidFill>
                </a:rPr>
                <a:t>How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many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of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Warsaw’s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inhabitants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spoke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Polish</a:t>
              </a:r>
              <a:r>
                <a:rPr lang="eu-ES" sz="800" dirty="0">
                  <a:solidFill>
                    <a:schemeClr val="bg1"/>
                  </a:solidFill>
                </a:rPr>
                <a:t> in 1933?</a:t>
              </a:r>
              <a:endParaRPr sz="800" dirty="0">
                <a:solidFill>
                  <a:schemeClr val="bg1"/>
                </a:solidFill>
              </a:endParaRPr>
            </a:p>
          </p:txBody>
        </p:sp>
        <p:cxnSp>
          <p:nvCxnSpPr>
            <p:cNvPr id="294" name="Google Shape;294;p44"/>
            <p:cNvCxnSpPr/>
            <p:nvPr/>
          </p:nvCxnSpPr>
          <p:spPr>
            <a:xfrm flipH="1">
              <a:off x="2320450" y="1691775"/>
              <a:ext cx="839700" cy="30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295" name="Google Shape;29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8998" y="2060273"/>
              <a:ext cx="3301576" cy="192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44"/>
            <p:cNvSpPr txBox="1"/>
            <p:nvPr/>
          </p:nvSpPr>
          <p:spPr>
            <a:xfrm>
              <a:off x="2185675" y="2370700"/>
              <a:ext cx="1169700" cy="706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b="1" dirty="0" err="1">
                  <a:solidFill>
                    <a:schemeClr val="bg1"/>
                  </a:solidFill>
                </a:rPr>
                <a:t>Document</a:t>
              </a:r>
              <a:r>
                <a:rPr lang="eu-ES" sz="800" b="1" dirty="0">
                  <a:solidFill>
                    <a:schemeClr val="bg1"/>
                  </a:solidFill>
                </a:rPr>
                <a:t> </a:t>
              </a:r>
              <a:r>
                <a:rPr lang="eu-ES" sz="800" b="1" dirty="0" err="1">
                  <a:solidFill>
                    <a:schemeClr val="bg1"/>
                  </a:solidFill>
                </a:rPr>
                <a:t>Retriever</a:t>
              </a:r>
              <a:endParaRPr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7" name="Google Shape;297;p44"/>
            <p:cNvCxnSpPr/>
            <p:nvPr/>
          </p:nvCxnSpPr>
          <p:spPr>
            <a:xfrm rot="10800000" flipH="1">
              <a:off x="2320373" y="2986299"/>
              <a:ext cx="900300" cy="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8" name="Google Shape;298;p44"/>
            <p:cNvCxnSpPr/>
            <p:nvPr/>
          </p:nvCxnSpPr>
          <p:spPr>
            <a:xfrm rot="10800000" flipH="1">
              <a:off x="6880398" y="3134049"/>
              <a:ext cx="900300" cy="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99" name="Google Shape;299;p44"/>
            <p:cNvSpPr txBox="1"/>
            <p:nvPr/>
          </p:nvSpPr>
          <p:spPr>
            <a:xfrm>
              <a:off x="6804200" y="2518451"/>
              <a:ext cx="1169700" cy="706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b="1" dirty="0" err="1">
                  <a:solidFill>
                    <a:schemeClr val="bg1"/>
                  </a:solidFill>
                </a:rPr>
                <a:t>Document</a:t>
              </a:r>
              <a:r>
                <a:rPr lang="eu-ES" sz="800" b="1" dirty="0">
                  <a:solidFill>
                    <a:schemeClr val="bg1"/>
                  </a:solidFill>
                </a:rPr>
                <a:t> </a:t>
              </a:r>
              <a:r>
                <a:rPr lang="eu-ES" sz="800" b="1" dirty="0" err="1">
                  <a:solidFill>
                    <a:schemeClr val="bg1"/>
                  </a:solidFill>
                </a:rPr>
                <a:t>Reader</a:t>
              </a:r>
              <a:endParaRPr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00" name="Google Shape;300;p44"/>
            <p:cNvSpPr txBox="1"/>
            <p:nvPr/>
          </p:nvSpPr>
          <p:spPr>
            <a:xfrm>
              <a:off x="7698775" y="2898801"/>
              <a:ext cx="1122299" cy="504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dirty="0">
                  <a:solidFill>
                    <a:schemeClr val="bg1"/>
                  </a:solidFill>
                </a:rPr>
                <a:t>833,500</a:t>
              </a:r>
              <a:endParaRPr sz="800" dirty="0">
                <a:solidFill>
                  <a:schemeClr val="bg1"/>
                </a:solidFill>
              </a:endParaRPr>
            </a:p>
          </p:txBody>
        </p:sp>
        <p:cxnSp>
          <p:nvCxnSpPr>
            <p:cNvPr id="301" name="Google Shape;301;p44"/>
            <p:cNvCxnSpPr/>
            <p:nvPr/>
          </p:nvCxnSpPr>
          <p:spPr>
            <a:xfrm flipH="1">
              <a:off x="4706250" y="1833775"/>
              <a:ext cx="900" cy="22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302" name="Google Shape;302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72949" y="3350950"/>
              <a:ext cx="1501749" cy="115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44"/>
            <p:cNvSpPr txBox="1"/>
            <p:nvPr/>
          </p:nvSpPr>
          <p:spPr>
            <a:xfrm>
              <a:off x="3752120" y="429752"/>
              <a:ext cx="2645100" cy="504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b="1" dirty="0">
                  <a:solidFill>
                    <a:schemeClr val="bg1"/>
                  </a:solidFill>
                </a:rPr>
                <a:t>Open-</a:t>
              </a:r>
              <a:r>
                <a:rPr lang="eu-ES" sz="800" b="1" dirty="0" err="1">
                  <a:solidFill>
                    <a:schemeClr val="bg1"/>
                  </a:solidFill>
                </a:rPr>
                <a:t>Retrieval</a:t>
              </a:r>
              <a:r>
                <a:rPr lang="eu-ES" sz="800" b="1" dirty="0">
                  <a:solidFill>
                    <a:schemeClr val="bg1"/>
                  </a:solidFill>
                </a:rPr>
                <a:t> QA (ORQA)</a:t>
              </a:r>
              <a:endParaRPr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5" name="Google Shape;30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u-ES"/>
              <a:t>12</a:t>
            </a:fld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28F4DF-9E8F-3749-8640-FF668B3A830E}"/>
              </a:ext>
            </a:extLst>
          </p:cNvPr>
          <p:cNvGrpSpPr/>
          <p:nvPr/>
        </p:nvGrpSpPr>
        <p:grpSpPr>
          <a:xfrm>
            <a:off x="918364" y="2243824"/>
            <a:ext cx="1547540" cy="1477486"/>
            <a:chOff x="933606" y="2233089"/>
            <a:chExt cx="1547540" cy="147748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D24CACA-FFE9-3741-940C-C01D57EF01A1}"/>
                </a:ext>
              </a:extLst>
            </p:cNvPr>
            <p:cNvCxnSpPr/>
            <p:nvPr/>
          </p:nvCxnSpPr>
          <p:spPr bwMode="auto">
            <a:xfrm flipH="1">
              <a:off x="1253067" y="2243824"/>
              <a:ext cx="685800" cy="1185176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F246088-CCF3-194C-9AB3-93E2F0D2B4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75815" y="2233089"/>
              <a:ext cx="0" cy="1195911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3ED1B2-6F61-7547-B613-69CA87357EF6}"/>
                </a:ext>
              </a:extLst>
            </p:cNvPr>
            <p:cNvSpPr txBox="1"/>
            <p:nvPr/>
          </p:nvSpPr>
          <p:spPr>
            <a:xfrm>
              <a:off x="933606" y="3383310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BM25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41F5C2-CACD-9F4F-AFE2-84E1750616E5}"/>
                </a:ext>
              </a:extLst>
            </p:cNvPr>
            <p:cNvSpPr txBox="1"/>
            <p:nvPr/>
          </p:nvSpPr>
          <p:spPr>
            <a:xfrm>
              <a:off x="1595967" y="3402798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ColBERT</a:t>
              </a:r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2C693F1-280F-3E4E-9A98-A30DDF7C2C6F}"/>
              </a:ext>
            </a:extLst>
          </p:cNvPr>
          <p:cNvGrpSpPr/>
          <p:nvPr/>
        </p:nvGrpSpPr>
        <p:grpSpPr>
          <a:xfrm>
            <a:off x="4027768" y="2274853"/>
            <a:ext cx="1163514" cy="1443991"/>
            <a:chOff x="775353" y="2243824"/>
            <a:chExt cx="1163514" cy="14439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BA5E3B-0B5C-EF43-81BE-CDA29ABC697E}"/>
                </a:ext>
              </a:extLst>
            </p:cNvPr>
            <p:cNvCxnSpPr/>
            <p:nvPr/>
          </p:nvCxnSpPr>
          <p:spPr bwMode="auto">
            <a:xfrm flipH="1">
              <a:off x="1253067" y="2243824"/>
              <a:ext cx="685800" cy="1185176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BE18D7-ED03-0449-842B-1A5A6B9AEEAF}"/>
                </a:ext>
              </a:extLst>
            </p:cNvPr>
            <p:cNvSpPr txBox="1"/>
            <p:nvPr/>
          </p:nvSpPr>
          <p:spPr>
            <a:xfrm>
              <a:off x="775353" y="3380038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Extractive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05ACBB-2547-8248-814D-1F916642057B}"/>
              </a:ext>
            </a:extLst>
          </p:cNvPr>
          <p:cNvGrpSpPr/>
          <p:nvPr/>
        </p:nvGrpSpPr>
        <p:grpSpPr>
          <a:xfrm>
            <a:off x="4150259" y="547353"/>
            <a:ext cx="4635842" cy="629853"/>
            <a:chOff x="4150259" y="547353"/>
            <a:chExt cx="4635842" cy="6298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7F3A08-39DC-D549-A56C-184F0BF703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50259" y="869460"/>
              <a:ext cx="2953274" cy="307746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75C74E-87F7-1F44-8C5D-09D1DCAA1AFA}"/>
                </a:ext>
              </a:extLst>
            </p:cNvPr>
            <p:cNvSpPr txBox="1"/>
            <p:nvPr/>
          </p:nvSpPr>
          <p:spPr>
            <a:xfrm>
              <a:off x="7255616" y="547353"/>
              <a:ext cx="1530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Question</a:t>
              </a:r>
            </a:p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Generators</a:t>
              </a:r>
            </a:p>
          </p:txBody>
        </p:sp>
      </p:grpSp>
      <p:pic>
        <p:nvPicPr>
          <p:cNvPr id="14338" name="Picture 2" descr="The 4 Best Portable Generators of 2022 | Reviews by Wirecutter">
            <a:extLst>
              <a:ext uri="{FF2B5EF4-FFF2-40B4-BE49-F238E27FC236}">
                <a16:creationId xmlns:a16="http://schemas.microsoft.com/office/drawing/2014/main" id="{2A1D1DBF-DE81-3148-84E3-1B3D39CF8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82" y="1099416"/>
            <a:ext cx="1190640" cy="5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F6F1CF-5401-3E4C-B143-15EE68404E73}"/>
              </a:ext>
            </a:extLst>
          </p:cNvPr>
          <p:cNvSpPr txBox="1"/>
          <p:nvPr/>
        </p:nvSpPr>
        <p:spPr>
          <a:xfrm>
            <a:off x="1645478" y="3646393"/>
            <a:ext cx="820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1440" algn="l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Multilingual support (</a:t>
            </a: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Dr.Decr</a:t>
            </a: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  <a:p>
            <a:pPr indent="91440" algn="l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Knowledge Distillation</a:t>
            </a:r>
          </a:p>
          <a:p>
            <a:endParaRPr lang="en-US" sz="6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Supported Datasets:</a:t>
            </a: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XOR-</a:t>
            </a: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TyDI</a:t>
            </a:r>
            <a:endParaRPr lang="en-US" sz="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NQ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A8FB7B-6F2B-3542-B90E-8033EC564E02}"/>
              </a:ext>
            </a:extLst>
          </p:cNvPr>
          <p:cNvSpPr txBox="1"/>
          <p:nvPr/>
        </p:nvSpPr>
        <p:spPr>
          <a:xfrm>
            <a:off x="1004675" y="3661302"/>
            <a:ext cx="704239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indent="91440" algn="l" defTabSz="685800">
              <a:buSzPct val="93000"/>
              <a:buFont typeface="Arial" panose="020B0604020202020204" pitchFamily="34" charset="0"/>
              <a:buChar char="•"/>
            </a:pP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Pyserini</a:t>
            </a:r>
            <a:endParaRPr lang="en-US" sz="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endParaRPr lang="en-US" sz="6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Supported Datasets:</a:t>
            </a: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XOR-</a:t>
            </a: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TyDI</a:t>
            </a:r>
            <a:endParaRPr lang="en-US" sz="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indent="91440" algn="l" defTabSz="685800">
              <a:buSzPct val="93000"/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FFF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C0B4F9-5397-A34A-AF9A-ED2A00BC75E8}"/>
              </a:ext>
            </a:extLst>
          </p:cNvPr>
          <p:cNvGrpSpPr/>
          <p:nvPr/>
        </p:nvGrpSpPr>
        <p:grpSpPr>
          <a:xfrm>
            <a:off x="3571015" y="3653321"/>
            <a:ext cx="1545803" cy="1543627"/>
            <a:chOff x="3571015" y="3653321"/>
            <a:chExt cx="1545803" cy="154362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CA6BB6-13F3-134C-8CD8-7A1E59BA4CE1}"/>
                </a:ext>
              </a:extLst>
            </p:cNvPr>
            <p:cNvSpPr txBox="1"/>
            <p:nvPr/>
          </p:nvSpPr>
          <p:spPr>
            <a:xfrm>
              <a:off x="3571015" y="4119730"/>
              <a:ext cx="7698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General MRC </a:t>
              </a:r>
              <a:r>
                <a:rPr lang="en-US" sz="4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(with confidence calibration):</a:t>
              </a:r>
              <a:b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TyDI</a:t>
              </a:r>
              <a:endPara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NQ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SQuAD</a:t>
              </a: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 v1.0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MLQA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XSQuAD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816176-D89D-B94E-9BD7-6FF20C2D81B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17590" y="3655937"/>
              <a:ext cx="444425" cy="449489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D1D3F5-5EAE-3D45-8681-461BC7314A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9797" y="3653321"/>
              <a:ext cx="135983" cy="503043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02FF72-EB5F-E84B-BF0B-3C62BCFF6220}"/>
                </a:ext>
              </a:extLst>
            </p:cNvPr>
            <p:cNvSpPr txBox="1"/>
            <p:nvPr/>
          </p:nvSpPr>
          <p:spPr>
            <a:xfrm>
              <a:off x="4346930" y="4119730"/>
              <a:ext cx="7698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Special MRC:</a:t>
              </a:r>
              <a:b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Boolean QA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List QA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25CBB9-60EA-6647-8410-2F0A74C8C996}"/>
              </a:ext>
            </a:extLst>
          </p:cNvPr>
          <p:cNvGrpSpPr/>
          <p:nvPr/>
        </p:nvGrpSpPr>
        <p:grpSpPr>
          <a:xfrm>
            <a:off x="7184456" y="1037597"/>
            <a:ext cx="1612965" cy="1297406"/>
            <a:chOff x="3571015" y="3653321"/>
            <a:chExt cx="1612965" cy="12974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84AD33C-9582-7343-8C3F-F668A31BA6BD}"/>
                </a:ext>
              </a:extLst>
            </p:cNvPr>
            <p:cNvSpPr txBox="1"/>
            <p:nvPr/>
          </p:nvSpPr>
          <p:spPr>
            <a:xfrm>
              <a:off x="3571015" y="4119730"/>
              <a:ext cx="769888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General multilingual QG:</a:t>
              </a:r>
            </a:p>
            <a:p>
              <a:pPr algn="l"/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/>
                  <a:ea typeface="IBM Plex Sans" charset="0"/>
                  <a:cs typeface="IBM Plex Sans" charset="0"/>
                </a:rPr>
                <a:t>SQUAD</a:t>
              </a:r>
              <a:endPara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/>
                  <a:ea typeface="IBM Plex Sans" charset="0"/>
                  <a:cs typeface="IBM Plex Sans" charset="0"/>
                </a:rPr>
                <a:t>Tydi</a:t>
              </a:r>
              <a:endParaRPr lang="en-US" sz="600" dirty="0" err="1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E9ADB7-59C8-F14F-85CB-6D52F8292B9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17590" y="3655937"/>
              <a:ext cx="444425" cy="449489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7301BBE-910A-2145-BE9F-0817DD45BF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9797" y="3653321"/>
              <a:ext cx="135983" cy="503043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C42CAA-45C0-3047-8026-AD9C787C5219}"/>
                </a:ext>
              </a:extLst>
            </p:cNvPr>
            <p:cNvSpPr txBox="1"/>
            <p:nvPr/>
          </p:nvSpPr>
          <p:spPr>
            <a:xfrm>
              <a:off x="4414092" y="4138709"/>
              <a:ext cx="769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Table QG</a:t>
              </a:r>
              <a:b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WikiSQL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67" name="Google Shape;296;p44">
            <a:extLst>
              <a:ext uri="{FF2B5EF4-FFF2-40B4-BE49-F238E27FC236}">
                <a16:creationId xmlns:a16="http://schemas.microsoft.com/office/drawing/2014/main" id="{7C3FD88F-1FEB-AD27-77F0-0C0C370B7AC5}"/>
              </a:ext>
            </a:extLst>
          </p:cNvPr>
          <p:cNvSpPr txBox="1"/>
          <p:nvPr/>
        </p:nvSpPr>
        <p:spPr>
          <a:xfrm>
            <a:off x="3069514" y="886839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run_qa.py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sp>
        <p:nvSpPr>
          <p:cNvPr id="68" name="Google Shape;296;p44">
            <a:extLst>
              <a:ext uri="{FF2B5EF4-FFF2-40B4-BE49-F238E27FC236}">
                <a16:creationId xmlns:a16="http://schemas.microsoft.com/office/drawing/2014/main" id="{A98E2465-FBA8-B20F-B429-03C6F68F0471}"/>
              </a:ext>
            </a:extLst>
          </p:cNvPr>
          <p:cNvSpPr txBox="1"/>
          <p:nvPr/>
        </p:nvSpPr>
        <p:spPr>
          <a:xfrm>
            <a:off x="1664242" y="1158618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run_ir.py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sp>
        <p:nvSpPr>
          <p:cNvPr id="69" name="Google Shape;296;p44">
            <a:extLst>
              <a:ext uri="{FF2B5EF4-FFF2-40B4-BE49-F238E27FC236}">
                <a16:creationId xmlns:a16="http://schemas.microsoft.com/office/drawing/2014/main" id="{DEAE8382-28E4-2A7E-B68D-36A794B69B61}"/>
              </a:ext>
            </a:extLst>
          </p:cNvPr>
          <p:cNvSpPr txBox="1"/>
          <p:nvPr/>
        </p:nvSpPr>
        <p:spPr>
          <a:xfrm>
            <a:off x="4907502" y="1708322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run_mrc.py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sp>
        <p:nvSpPr>
          <p:cNvPr id="70" name="Google Shape;296;p44">
            <a:extLst>
              <a:ext uri="{FF2B5EF4-FFF2-40B4-BE49-F238E27FC236}">
                <a16:creationId xmlns:a16="http://schemas.microsoft.com/office/drawing/2014/main" id="{84157F72-6CA6-B3CB-8FF7-825165E7873B}"/>
              </a:ext>
            </a:extLst>
          </p:cNvPr>
          <p:cNvSpPr txBox="1"/>
          <p:nvPr/>
        </p:nvSpPr>
        <p:spPr>
          <a:xfrm>
            <a:off x="5025355" y="662386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run_qg.py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702710F-603C-C97A-6DD1-8B89272D96F8}"/>
              </a:ext>
            </a:extLst>
          </p:cNvPr>
          <p:cNvGrpSpPr/>
          <p:nvPr/>
        </p:nvGrpSpPr>
        <p:grpSpPr>
          <a:xfrm>
            <a:off x="6265044" y="3410585"/>
            <a:ext cx="2337499" cy="1272450"/>
            <a:chOff x="6265044" y="3410585"/>
            <a:chExt cx="2337499" cy="127245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0051C7D-2DC4-239B-8D1F-DD967B456734}"/>
                </a:ext>
              </a:extLst>
            </p:cNvPr>
            <p:cNvSpPr txBox="1"/>
            <p:nvPr/>
          </p:nvSpPr>
          <p:spPr>
            <a:xfrm>
              <a:off x="6265044" y="3410585"/>
              <a:ext cx="23374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With </a:t>
              </a:r>
              <a:r>
                <a:rPr lang="en-US" sz="1400" b="1" u="sng" dirty="0">
                  <a:solidFill>
                    <a:srgbClr val="00B0F0"/>
                  </a:solidFill>
                  <a:latin typeface="IBM Plex Sans" charset="0"/>
                  <a:ea typeface="IBM Plex Sans" charset="0"/>
                  <a:cs typeface="IBM Plex Sans" charset="0"/>
                </a:rPr>
                <a:t>multilingual</a:t>
              </a:r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 support!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8981F19B-BC54-CCC7-A864-B77D3AB80D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458" y="3798096"/>
              <a:ext cx="903785" cy="884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06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/>
          </p:nvPr>
        </p:nvSpPr>
        <p:spPr>
          <a:xfrm>
            <a:off x="171375" y="7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dirty="0"/>
              <a:t>These are leaderboard winners!</a:t>
            </a:r>
            <a:endParaRPr dirty="0">
              <a:solidFill>
                <a:srgbClr val="FFFF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E52A1D-6924-0C4F-B525-8098F7CC6425}"/>
              </a:ext>
            </a:extLst>
          </p:cNvPr>
          <p:cNvGrpSpPr/>
          <p:nvPr/>
        </p:nvGrpSpPr>
        <p:grpSpPr>
          <a:xfrm>
            <a:off x="515675" y="633465"/>
            <a:ext cx="5800458" cy="2550002"/>
            <a:chOff x="515675" y="429752"/>
            <a:chExt cx="8305500" cy="4184273"/>
          </a:xfrm>
        </p:grpSpPr>
        <p:sp>
          <p:nvSpPr>
            <p:cNvPr id="290" name="Google Shape;290;p44"/>
            <p:cNvSpPr/>
            <p:nvPr/>
          </p:nvSpPr>
          <p:spPr>
            <a:xfrm>
              <a:off x="515675" y="951325"/>
              <a:ext cx="8305500" cy="366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292" name="Google Shape;29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423" y="1784274"/>
              <a:ext cx="1411251" cy="128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44"/>
            <p:cNvSpPr txBox="1"/>
            <p:nvPr/>
          </p:nvSpPr>
          <p:spPr>
            <a:xfrm>
              <a:off x="3768375" y="1070199"/>
              <a:ext cx="2244300" cy="909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dirty="0">
                  <a:solidFill>
                    <a:schemeClr val="bg1"/>
                  </a:solidFill>
                </a:rPr>
                <a:t>Q: </a:t>
              </a:r>
              <a:r>
                <a:rPr lang="eu-ES" sz="800" dirty="0" err="1">
                  <a:solidFill>
                    <a:schemeClr val="bg1"/>
                  </a:solidFill>
                </a:rPr>
                <a:t>How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many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of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Warsaw’s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inhabitants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spoke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Polish</a:t>
              </a:r>
              <a:r>
                <a:rPr lang="eu-ES" sz="800" dirty="0">
                  <a:solidFill>
                    <a:schemeClr val="bg1"/>
                  </a:solidFill>
                </a:rPr>
                <a:t> in 1933?</a:t>
              </a:r>
              <a:endParaRPr sz="800" dirty="0">
                <a:solidFill>
                  <a:schemeClr val="bg1"/>
                </a:solidFill>
              </a:endParaRPr>
            </a:p>
          </p:txBody>
        </p:sp>
        <p:cxnSp>
          <p:nvCxnSpPr>
            <p:cNvPr id="294" name="Google Shape;294;p44"/>
            <p:cNvCxnSpPr/>
            <p:nvPr/>
          </p:nvCxnSpPr>
          <p:spPr>
            <a:xfrm flipH="1">
              <a:off x="2320450" y="1691775"/>
              <a:ext cx="839700" cy="30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295" name="Google Shape;29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8998" y="2060273"/>
              <a:ext cx="3301576" cy="192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44"/>
            <p:cNvSpPr txBox="1"/>
            <p:nvPr/>
          </p:nvSpPr>
          <p:spPr>
            <a:xfrm>
              <a:off x="2185675" y="2370700"/>
              <a:ext cx="1169700" cy="706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b="1" dirty="0" err="1">
                  <a:solidFill>
                    <a:schemeClr val="bg1"/>
                  </a:solidFill>
                </a:rPr>
                <a:t>Document</a:t>
              </a:r>
              <a:r>
                <a:rPr lang="eu-ES" sz="800" b="1" dirty="0">
                  <a:solidFill>
                    <a:schemeClr val="bg1"/>
                  </a:solidFill>
                </a:rPr>
                <a:t> </a:t>
              </a:r>
              <a:r>
                <a:rPr lang="eu-ES" sz="800" b="1" dirty="0" err="1">
                  <a:solidFill>
                    <a:schemeClr val="bg1"/>
                  </a:solidFill>
                </a:rPr>
                <a:t>Retriever</a:t>
              </a:r>
              <a:endParaRPr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7" name="Google Shape;297;p44"/>
            <p:cNvCxnSpPr/>
            <p:nvPr/>
          </p:nvCxnSpPr>
          <p:spPr>
            <a:xfrm rot="10800000" flipH="1">
              <a:off x="2320373" y="2986299"/>
              <a:ext cx="900300" cy="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8" name="Google Shape;298;p44"/>
            <p:cNvCxnSpPr/>
            <p:nvPr/>
          </p:nvCxnSpPr>
          <p:spPr>
            <a:xfrm rot="10800000" flipH="1">
              <a:off x="6880398" y="3134049"/>
              <a:ext cx="900300" cy="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99" name="Google Shape;299;p44"/>
            <p:cNvSpPr txBox="1"/>
            <p:nvPr/>
          </p:nvSpPr>
          <p:spPr>
            <a:xfrm>
              <a:off x="6804200" y="2518451"/>
              <a:ext cx="1169700" cy="706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b="1" dirty="0" err="1">
                  <a:solidFill>
                    <a:schemeClr val="bg1"/>
                  </a:solidFill>
                </a:rPr>
                <a:t>Document</a:t>
              </a:r>
              <a:r>
                <a:rPr lang="eu-ES" sz="800" b="1" dirty="0">
                  <a:solidFill>
                    <a:schemeClr val="bg1"/>
                  </a:solidFill>
                </a:rPr>
                <a:t> </a:t>
              </a:r>
              <a:r>
                <a:rPr lang="eu-ES" sz="800" b="1" dirty="0" err="1">
                  <a:solidFill>
                    <a:schemeClr val="bg1"/>
                  </a:solidFill>
                </a:rPr>
                <a:t>Reader</a:t>
              </a:r>
              <a:endParaRPr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00" name="Google Shape;300;p44"/>
            <p:cNvSpPr txBox="1"/>
            <p:nvPr/>
          </p:nvSpPr>
          <p:spPr>
            <a:xfrm>
              <a:off x="7698775" y="2898801"/>
              <a:ext cx="1122299" cy="504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dirty="0">
                  <a:solidFill>
                    <a:schemeClr val="bg1"/>
                  </a:solidFill>
                </a:rPr>
                <a:t>833,500</a:t>
              </a:r>
              <a:endParaRPr sz="800" dirty="0">
                <a:solidFill>
                  <a:schemeClr val="bg1"/>
                </a:solidFill>
              </a:endParaRPr>
            </a:p>
          </p:txBody>
        </p:sp>
        <p:cxnSp>
          <p:nvCxnSpPr>
            <p:cNvPr id="301" name="Google Shape;301;p44"/>
            <p:cNvCxnSpPr/>
            <p:nvPr/>
          </p:nvCxnSpPr>
          <p:spPr>
            <a:xfrm flipH="1">
              <a:off x="4706250" y="1833775"/>
              <a:ext cx="900" cy="22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302" name="Google Shape;302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72949" y="3350950"/>
              <a:ext cx="1501749" cy="115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44"/>
            <p:cNvSpPr txBox="1"/>
            <p:nvPr/>
          </p:nvSpPr>
          <p:spPr>
            <a:xfrm>
              <a:off x="3752120" y="429752"/>
              <a:ext cx="2645100" cy="504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b="1" dirty="0">
                  <a:solidFill>
                    <a:schemeClr val="bg1"/>
                  </a:solidFill>
                </a:rPr>
                <a:t>Open-</a:t>
              </a:r>
              <a:r>
                <a:rPr lang="eu-ES" sz="800" b="1" dirty="0" err="1">
                  <a:solidFill>
                    <a:schemeClr val="bg1"/>
                  </a:solidFill>
                </a:rPr>
                <a:t>Retrieval</a:t>
              </a:r>
              <a:r>
                <a:rPr lang="eu-ES" sz="800" b="1" dirty="0">
                  <a:solidFill>
                    <a:schemeClr val="bg1"/>
                  </a:solidFill>
                </a:rPr>
                <a:t> QA (ORQA)</a:t>
              </a:r>
              <a:endParaRPr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5" name="Google Shape;30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u-ES"/>
              <a:t>13</a:t>
            </a:fld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28F4DF-9E8F-3749-8640-FF668B3A830E}"/>
              </a:ext>
            </a:extLst>
          </p:cNvPr>
          <p:cNvGrpSpPr/>
          <p:nvPr/>
        </p:nvGrpSpPr>
        <p:grpSpPr>
          <a:xfrm>
            <a:off x="918364" y="2243824"/>
            <a:ext cx="1547540" cy="1477486"/>
            <a:chOff x="933606" y="2233089"/>
            <a:chExt cx="1547540" cy="147748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D24CACA-FFE9-3741-940C-C01D57EF01A1}"/>
                </a:ext>
              </a:extLst>
            </p:cNvPr>
            <p:cNvCxnSpPr/>
            <p:nvPr/>
          </p:nvCxnSpPr>
          <p:spPr bwMode="auto">
            <a:xfrm flipH="1">
              <a:off x="1253067" y="2243824"/>
              <a:ext cx="685800" cy="1185176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F246088-CCF3-194C-9AB3-93E2F0D2B4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75815" y="2233089"/>
              <a:ext cx="0" cy="1195911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3ED1B2-6F61-7547-B613-69CA87357EF6}"/>
                </a:ext>
              </a:extLst>
            </p:cNvPr>
            <p:cNvSpPr txBox="1"/>
            <p:nvPr/>
          </p:nvSpPr>
          <p:spPr>
            <a:xfrm>
              <a:off x="933606" y="3383310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BM25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41F5C2-CACD-9F4F-AFE2-84E1750616E5}"/>
                </a:ext>
              </a:extLst>
            </p:cNvPr>
            <p:cNvSpPr txBox="1"/>
            <p:nvPr/>
          </p:nvSpPr>
          <p:spPr>
            <a:xfrm>
              <a:off x="1595967" y="3402798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ColBERT</a:t>
              </a:r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2C693F1-280F-3E4E-9A98-A30DDF7C2C6F}"/>
              </a:ext>
            </a:extLst>
          </p:cNvPr>
          <p:cNvGrpSpPr/>
          <p:nvPr/>
        </p:nvGrpSpPr>
        <p:grpSpPr>
          <a:xfrm>
            <a:off x="4027768" y="2274853"/>
            <a:ext cx="1163514" cy="1443991"/>
            <a:chOff x="775353" y="2243824"/>
            <a:chExt cx="1163514" cy="1443991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BA5E3B-0B5C-EF43-81BE-CDA29ABC697E}"/>
                </a:ext>
              </a:extLst>
            </p:cNvPr>
            <p:cNvCxnSpPr/>
            <p:nvPr/>
          </p:nvCxnSpPr>
          <p:spPr bwMode="auto">
            <a:xfrm flipH="1">
              <a:off x="1253067" y="2243824"/>
              <a:ext cx="685800" cy="1185176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BE18D7-ED03-0449-842B-1A5A6B9AEEAF}"/>
                </a:ext>
              </a:extLst>
            </p:cNvPr>
            <p:cNvSpPr txBox="1"/>
            <p:nvPr/>
          </p:nvSpPr>
          <p:spPr>
            <a:xfrm>
              <a:off x="775353" y="3380038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Extractive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05ACBB-2547-8248-814D-1F916642057B}"/>
              </a:ext>
            </a:extLst>
          </p:cNvPr>
          <p:cNvGrpSpPr/>
          <p:nvPr/>
        </p:nvGrpSpPr>
        <p:grpSpPr>
          <a:xfrm>
            <a:off x="4150259" y="547353"/>
            <a:ext cx="4635842" cy="629853"/>
            <a:chOff x="4150259" y="547353"/>
            <a:chExt cx="4635842" cy="6298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7F3A08-39DC-D549-A56C-184F0BF703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50259" y="869460"/>
              <a:ext cx="2953274" cy="307746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75C74E-87F7-1F44-8C5D-09D1DCAA1AFA}"/>
                </a:ext>
              </a:extLst>
            </p:cNvPr>
            <p:cNvSpPr txBox="1"/>
            <p:nvPr/>
          </p:nvSpPr>
          <p:spPr>
            <a:xfrm>
              <a:off x="7255616" y="547353"/>
              <a:ext cx="1530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Question</a:t>
              </a:r>
            </a:p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Generators</a:t>
              </a:r>
            </a:p>
          </p:txBody>
        </p:sp>
      </p:grpSp>
      <p:pic>
        <p:nvPicPr>
          <p:cNvPr id="14338" name="Picture 2" descr="The 4 Best Portable Generators of 2022 | Reviews by Wirecutter">
            <a:extLst>
              <a:ext uri="{FF2B5EF4-FFF2-40B4-BE49-F238E27FC236}">
                <a16:creationId xmlns:a16="http://schemas.microsoft.com/office/drawing/2014/main" id="{2A1D1DBF-DE81-3148-84E3-1B3D39CF8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82" y="1099416"/>
            <a:ext cx="1190640" cy="5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F6F1CF-5401-3E4C-B143-15EE68404E73}"/>
              </a:ext>
            </a:extLst>
          </p:cNvPr>
          <p:cNvSpPr txBox="1"/>
          <p:nvPr/>
        </p:nvSpPr>
        <p:spPr>
          <a:xfrm>
            <a:off x="1645478" y="3646393"/>
            <a:ext cx="820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1440" algn="l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Multilingual support (</a:t>
            </a: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Dr.Decr</a:t>
            </a: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  <a:p>
            <a:pPr indent="91440" algn="l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Knowledge Distillation</a:t>
            </a:r>
          </a:p>
          <a:p>
            <a:endParaRPr lang="en-US" sz="6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Supported Datasets:</a:t>
            </a: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XOR-</a:t>
            </a: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TyDI</a:t>
            </a:r>
            <a:endParaRPr lang="en-US" sz="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NQ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A8FB7B-6F2B-3542-B90E-8033EC564E02}"/>
              </a:ext>
            </a:extLst>
          </p:cNvPr>
          <p:cNvSpPr txBox="1"/>
          <p:nvPr/>
        </p:nvSpPr>
        <p:spPr>
          <a:xfrm>
            <a:off x="1004675" y="3661302"/>
            <a:ext cx="704239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indent="91440" algn="l" defTabSz="685800">
              <a:buSzPct val="93000"/>
              <a:buFont typeface="Arial" panose="020B0604020202020204" pitchFamily="34" charset="0"/>
              <a:buChar char="•"/>
            </a:pP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Pyserini</a:t>
            </a:r>
            <a:endParaRPr lang="en-US" sz="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endParaRPr lang="en-US" sz="6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Supported Datasets:</a:t>
            </a: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XOR-</a:t>
            </a: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TyDI</a:t>
            </a:r>
            <a:endParaRPr lang="en-US" sz="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indent="91440" algn="l" defTabSz="685800">
              <a:buSzPct val="93000"/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FFF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C0B4F9-5397-A34A-AF9A-ED2A00BC75E8}"/>
              </a:ext>
            </a:extLst>
          </p:cNvPr>
          <p:cNvGrpSpPr/>
          <p:nvPr/>
        </p:nvGrpSpPr>
        <p:grpSpPr>
          <a:xfrm>
            <a:off x="3571015" y="3653321"/>
            <a:ext cx="1545803" cy="1543627"/>
            <a:chOff x="3571015" y="3653321"/>
            <a:chExt cx="1545803" cy="154362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CA6BB6-13F3-134C-8CD8-7A1E59BA4CE1}"/>
                </a:ext>
              </a:extLst>
            </p:cNvPr>
            <p:cNvSpPr txBox="1"/>
            <p:nvPr/>
          </p:nvSpPr>
          <p:spPr>
            <a:xfrm>
              <a:off x="3571015" y="4119730"/>
              <a:ext cx="7698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General MRC </a:t>
              </a:r>
              <a:r>
                <a:rPr lang="en-US" sz="4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(with confidence calibration):</a:t>
              </a:r>
              <a:b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TyDI</a:t>
              </a:r>
              <a:endPara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NQ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SQuAD</a:t>
              </a: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 v1.0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MLQA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XSQuAD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816176-D89D-B94E-9BD7-6FF20C2D81B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17590" y="3655937"/>
              <a:ext cx="444425" cy="449489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D1D3F5-5EAE-3D45-8681-461BC7314A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9797" y="3653321"/>
              <a:ext cx="135983" cy="503043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02FF72-EB5F-E84B-BF0B-3C62BCFF6220}"/>
                </a:ext>
              </a:extLst>
            </p:cNvPr>
            <p:cNvSpPr txBox="1"/>
            <p:nvPr/>
          </p:nvSpPr>
          <p:spPr>
            <a:xfrm>
              <a:off x="4346930" y="4119730"/>
              <a:ext cx="7698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Special MRC:</a:t>
              </a:r>
              <a:b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Boolean QA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List QA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25CBB9-60EA-6647-8410-2F0A74C8C996}"/>
              </a:ext>
            </a:extLst>
          </p:cNvPr>
          <p:cNvGrpSpPr/>
          <p:nvPr/>
        </p:nvGrpSpPr>
        <p:grpSpPr>
          <a:xfrm>
            <a:off x="7184456" y="1037597"/>
            <a:ext cx="1612965" cy="1297406"/>
            <a:chOff x="3571015" y="3653321"/>
            <a:chExt cx="1612965" cy="12974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84AD33C-9582-7343-8C3F-F668A31BA6BD}"/>
                </a:ext>
              </a:extLst>
            </p:cNvPr>
            <p:cNvSpPr txBox="1"/>
            <p:nvPr/>
          </p:nvSpPr>
          <p:spPr>
            <a:xfrm>
              <a:off x="3571015" y="4119730"/>
              <a:ext cx="769888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General multilingual QG:</a:t>
              </a:r>
            </a:p>
            <a:p>
              <a:pPr algn="l"/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/>
                  <a:ea typeface="IBM Plex Sans" charset="0"/>
                  <a:cs typeface="IBM Plex Sans" charset="0"/>
                </a:rPr>
                <a:t>SQUAD</a:t>
              </a:r>
              <a:endPara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/>
                  <a:ea typeface="IBM Plex Sans" charset="0"/>
                  <a:cs typeface="IBM Plex Sans" charset="0"/>
                </a:rPr>
                <a:t>Tydi</a:t>
              </a:r>
              <a:endParaRPr lang="en-US" sz="600" dirty="0" err="1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E9ADB7-59C8-F14F-85CB-6D52F8292B9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17590" y="3655937"/>
              <a:ext cx="444425" cy="449489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7301BBE-910A-2145-BE9F-0817DD45BF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9797" y="3653321"/>
              <a:ext cx="135983" cy="503043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C42CAA-45C0-3047-8026-AD9C787C5219}"/>
                </a:ext>
              </a:extLst>
            </p:cNvPr>
            <p:cNvSpPr txBox="1"/>
            <p:nvPr/>
          </p:nvSpPr>
          <p:spPr>
            <a:xfrm>
              <a:off x="4414092" y="4138709"/>
              <a:ext cx="769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Table QG</a:t>
              </a:r>
              <a:b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WikiSQL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67" name="Google Shape;296;p44">
            <a:extLst>
              <a:ext uri="{FF2B5EF4-FFF2-40B4-BE49-F238E27FC236}">
                <a16:creationId xmlns:a16="http://schemas.microsoft.com/office/drawing/2014/main" id="{7C3FD88F-1FEB-AD27-77F0-0C0C370B7AC5}"/>
              </a:ext>
            </a:extLst>
          </p:cNvPr>
          <p:cNvSpPr txBox="1"/>
          <p:nvPr/>
        </p:nvSpPr>
        <p:spPr>
          <a:xfrm>
            <a:off x="3069514" y="886839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run_qa.py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sp>
        <p:nvSpPr>
          <p:cNvPr id="68" name="Google Shape;296;p44">
            <a:extLst>
              <a:ext uri="{FF2B5EF4-FFF2-40B4-BE49-F238E27FC236}">
                <a16:creationId xmlns:a16="http://schemas.microsoft.com/office/drawing/2014/main" id="{A98E2465-FBA8-B20F-B429-03C6F68F0471}"/>
              </a:ext>
            </a:extLst>
          </p:cNvPr>
          <p:cNvSpPr txBox="1"/>
          <p:nvPr/>
        </p:nvSpPr>
        <p:spPr>
          <a:xfrm>
            <a:off x="1664242" y="1158618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run_ir.py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sp>
        <p:nvSpPr>
          <p:cNvPr id="69" name="Google Shape;296;p44">
            <a:extLst>
              <a:ext uri="{FF2B5EF4-FFF2-40B4-BE49-F238E27FC236}">
                <a16:creationId xmlns:a16="http://schemas.microsoft.com/office/drawing/2014/main" id="{DEAE8382-28E4-2A7E-B68D-36A794B69B61}"/>
              </a:ext>
            </a:extLst>
          </p:cNvPr>
          <p:cNvSpPr txBox="1"/>
          <p:nvPr/>
        </p:nvSpPr>
        <p:spPr>
          <a:xfrm>
            <a:off x="4907502" y="1708322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run_mrc.py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sp>
        <p:nvSpPr>
          <p:cNvPr id="70" name="Google Shape;296;p44">
            <a:extLst>
              <a:ext uri="{FF2B5EF4-FFF2-40B4-BE49-F238E27FC236}">
                <a16:creationId xmlns:a16="http://schemas.microsoft.com/office/drawing/2014/main" id="{84157F72-6CA6-B3CB-8FF7-825165E7873B}"/>
              </a:ext>
            </a:extLst>
          </p:cNvPr>
          <p:cNvSpPr txBox="1"/>
          <p:nvPr/>
        </p:nvSpPr>
        <p:spPr>
          <a:xfrm>
            <a:off x="5025355" y="662386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run_qg.py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C9F81DF-6149-D4E9-E605-B64D8AAC366A}"/>
              </a:ext>
            </a:extLst>
          </p:cNvPr>
          <p:cNvGrpSpPr/>
          <p:nvPr/>
        </p:nvGrpSpPr>
        <p:grpSpPr>
          <a:xfrm>
            <a:off x="5086711" y="4481114"/>
            <a:ext cx="2411811" cy="477054"/>
            <a:chOff x="4284134" y="1136217"/>
            <a:chExt cx="3903133" cy="120153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FF21A64-B29A-2C51-9AED-129295B2A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4134" y="1156542"/>
              <a:ext cx="3903133" cy="118121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2942A39-798B-ED78-5B73-35EDA06C3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61212" b="47877"/>
            <a:stretch/>
          </p:blipFill>
          <p:spPr>
            <a:xfrm>
              <a:off x="4284134" y="1136217"/>
              <a:ext cx="990600" cy="280042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C5D01A-EBB7-21B2-C404-9CEA08CE8524}"/>
              </a:ext>
            </a:extLst>
          </p:cNvPr>
          <p:cNvGrpSpPr/>
          <p:nvPr/>
        </p:nvGrpSpPr>
        <p:grpSpPr>
          <a:xfrm>
            <a:off x="535683" y="3963949"/>
            <a:ext cx="2536409" cy="1092171"/>
            <a:chOff x="4542703" y="2267553"/>
            <a:chExt cx="4104775" cy="2750806"/>
          </a:xfrm>
        </p:grpSpPr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59EC1FC7-28E9-F34B-B0A2-84A9968BE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5723" y="2267553"/>
              <a:ext cx="3121755" cy="2750806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073BF200-B35F-EE4B-E0B2-D9A5C3EB02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45714" b="-19181"/>
            <a:stretch/>
          </p:blipFill>
          <p:spPr>
            <a:xfrm>
              <a:off x="4542703" y="2442744"/>
              <a:ext cx="1166283" cy="222250"/>
            </a:xfrm>
            <a:prstGeom prst="rect">
              <a:avLst/>
            </a:prstGeom>
          </p:spPr>
        </p:pic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A3716AF0-6F12-2025-D385-D227C54652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2570" y="2686797"/>
            <a:ext cx="3496235" cy="13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09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/>
          </p:nvPr>
        </p:nvSpPr>
        <p:spPr>
          <a:xfrm>
            <a:off x="171375" y="70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 algn="l"/>
            <a:r>
              <a:rPr lang="en-US" dirty="0" err="1"/>
              <a:t>PrimeQA’s</a:t>
            </a:r>
            <a:r>
              <a:rPr lang="en-US" dirty="0"/>
              <a:t> full suite </a:t>
            </a:r>
            <a:r>
              <a:rPr lang="en-US" sz="1000" dirty="0">
                <a:solidFill>
                  <a:srgbClr val="FFFF00"/>
                </a:solidFill>
              </a:rPr>
              <a:t>[yellow: indicates available after NAACL release]</a:t>
            </a:r>
            <a:endParaRPr dirty="0">
              <a:solidFill>
                <a:srgbClr val="FFFF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E52A1D-6924-0C4F-B525-8098F7CC6425}"/>
              </a:ext>
            </a:extLst>
          </p:cNvPr>
          <p:cNvGrpSpPr/>
          <p:nvPr/>
        </p:nvGrpSpPr>
        <p:grpSpPr>
          <a:xfrm>
            <a:off x="515675" y="633465"/>
            <a:ext cx="5800458" cy="2550002"/>
            <a:chOff x="515675" y="429752"/>
            <a:chExt cx="8305500" cy="4184273"/>
          </a:xfrm>
        </p:grpSpPr>
        <p:sp>
          <p:nvSpPr>
            <p:cNvPr id="290" name="Google Shape;290;p44"/>
            <p:cNvSpPr/>
            <p:nvPr/>
          </p:nvSpPr>
          <p:spPr>
            <a:xfrm>
              <a:off x="515675" y="951325"/>
              <a:ext cx="8305500" cy="36627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/>
            </a:p>
          </p:txBody>
        </p:sp>
        <p:pic>
          <p:nvPicPr>
            <p:cNvPr id="292" name="Google Shape;292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74423" y="1784274"/>
              <a:ext cx="1411251" cy="1287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44"/>
            <p:cNvSpPr txBox="1"/>
            <p:nvPr/>
          </p:nvSpPr>
          <p:spPr>
            <a:xfrm>
              <a:off x="3768375" y="1070199"/>
              <a:ext cx="2244300" cy="909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dirty="0">
                  <a:solidFill>
                    <a:schemeClr val="bg1"/>
                  </a:solidFill>
                </a:rPr>
                <a:t>Q: </a:t>
              </a:r>
              <a:r>
                <a:rPr lang="eu-ES" sz="800" dirty="0" err="1">
                  <a:solidFill>
                    <a:schemeClr val="bg1"/>
                  </a:solidFill>
                </a:rPr>
                <a:t>How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many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of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Warsaw’s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inhabitants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spoke</a:t>
              </a:r>
              <a:r>
                <a:rPr lang="eu-ES" sz="800" dirty="0">
                  <a:solidFill>
                    <a:schemeClr val="bg1"/>
                  </a:solidFill>
                </a:rPr>
                <a:t> </a:t>
              </a:r>
              <a:r>
                <a:rPr lang="eu-ES" sz="800" dirty="0" err="1">
                  <a:solidFill>
                    <a:schemeClr val="bg1"/>
                  </a:solidFill>
                </a:rPr>
                <a:t>Polish</a:t>
              </a:r>
              <a:r>
                <a:rPr lang="eu-ES" sz="800" dirty="0">
                  <a:solidFill>
                    <a:schemeClr val="bg1"/>
                  </a:solidFill>
                </a:rPr>
                <a:t> in 1933?</a:t>
              </a:r>
              <a:endParaRPr sz="800" dirty="0">
                <a:solidFill>
                  <a:schemeClr val="bg1"/>
                </a:solidFill>
              </a:endParaRPr>
            </a:p>
          </p:txBody>
        </p:sp>
        <p:cxnSp>
          <p:nvCxnSpPr>
            <p:cNvPr id="294" name="Google Shape;294;p44"/>
            <p:cNvCxnSpPr/>
            <p:nvPr/>
          </p:nvCxnSpPr>
          <p:spPr>
            <a:xfrm flipH="1">
              <a:off x="2320450" y="1691775"/>
              <a:ext cx="839700" cy="304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295" name="Google Shape;295;p4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28998" y="2060273"/>
              <a:ext cx="3301576" cy="192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6" name="Google Shape;296;p44"/>
            <p:cNvSpPr txBox="1"/>
            <p:nvPr/>
          </p:nvSpPr>
          <p:spPr>
            <a:xfrm>
              <a:off x="2185675" y="2370700"/>
              <a:ext cx="1169700" cy="706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b="1" dirty="0" err="1">
                  <a:solidFill>
                    <a:schemeClr val="bg1"/>
                  </a:solidFill>
                </a:rPr>
                <a:t>Document</a:t>
              </a:r>
              <a:r>
                <a:rPr lang="eu-ES" sz="800" b="1" dirty="0">
                  <a:solidFill>
                    <a:schemeClr val="bg1"/>
                  </a:solidFill>
                </a:rPr>
                <a:t> </a:t>
              </a:r>
              <a:r>
                <a:rPr lang="eu-ES" sz="800" b="1" dirty="0" err="1">
                  <a:solidFill>
                    <a:schemeClr val="bg1"/>
                  </a:solidFill>
                </a:rPr>
                <a:t>Retriever</a:t>
              </a:r>
              <a:endParaRPr sz="8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97" name="Google Shape;297;p44"/>
            <p:cNvCxnSpPr/>
            <p:nvPr/>
          </p:nvCxnSpPr>
          <p:spPr>
            <a:xfrm rot="10800000" flipH="1">
              <a:off x="2320373" y="2986299"/>
              <a:ext cx="900300" cy="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298" name="Google Shape;298;p44"/>
            <p:cNvCxnSpPr/>
            <p:nvPr/>
          </p:nvCxnSpPr>
          <p:spPr>
            <a:xfrm rot="10800000" flipH="1">
              <a:off x="6880398" y="3134049"/>
              <a:ext cx="900300" cy="9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299" name="Google Shape;299;p44"/>
            <p:cNvSpPr txBox="1"/>
            <p:nvPr/>
          </p:nvSpPr>
          <p:spPr>
            <a:xfrm>
              <a:off x="6804200" y="2518451"/>
              <a:ext cx="1169700" cy="7069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b="1" dirty="0" err="1">
                  <a:solidFill>
                    <a:schemeClr val="bg1"/>
                  </a:solidFill>
                </a:rPr>
                <a:t>Document</a:t>
              </a:r>
              <a:r>
                <a:rPr lang="eu-ES" sz="800" b="1" dirty="0">
                  <a:solidFill>
                    <a:schemeClr val="bg1"/>
                  </a:solidFill>
                </a:rPr>
                <a:t> </a:t>
              </a:r>
              <a:r>
                <a:rPr lang="eu-ES" sz="800" b="1" dirty="0" err="1">
                  <a:solidFill>
                    <a:schemeClr val="bg1"/>
                  </a:solidFill>
                </a:rPr>
                <a:t>Reader</a:t>
              </a:r>
              <a:endParaRPr sz="800" b="1" dirty="0">
                <a:solidFill>
                  <a:schemeClr val="bg1"/>
                </a:solidFill>
              </a:endParaRPr>
            </a:p>
          </p:txBody>
        </p:sp>
        <p:sp>
          <p:nvSpPr>
            <p:cNvPr id="300" name="Google Shape;300;p44"/>
            <p:cNvSpPr txBox="1"/>
            <p:nvPr/>
          </p:nvSpPr>
          <p:spPr>
            <a:xfrm>
              <a:off x="7698775" y="2898801"/>
              <a:ext cx="1122299" cy="504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dirty="0">
                  <a:solidFill>
                    <a:schemeClr val="bg1"/>
                  </a:solidFill>
                </a:rPr>
                <a:t>833,500</a:t>
              </a:r>
              <a:endParaRPr sz="800" dirty="0">
                <a:solidFill>
                  <a:schemeClr val="bg1"/>
                </a:solidFill>
              </a:endParaRPr>
            </a:p>
          </p:txBody>
        </p:sp>
        <p:cxnSp>
          <p:nvCxnSpPr>
            <p:cNvPr id="301" name="Google Shape;301;p44"/>
            <p:cNvCxnSpPr/>
            <p:nvPr/>
          </p:nvCxnSpPr>
          <p:spPr>
            <a:xfrm flipH="1">
              <a:off x="4706250" y="1833775"/>
              <a:ext cx="900" cy="226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302" name="Google Shape;302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72949" y="3350950"/>
              <a:ext cx="1501749" cy="1150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44"/>
            <p:cNvSpPr txBox="1"/>
            <p:nvPr/>
          </p:nvSpPr>
          <p:spPr>
            <a:xfrm>
              <a:off x="3752120" y="429752"/>
              <a:ext cx="2645100" cy="5049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sz="800" b="1" dirty="0">
                  <a:solidFill>
                    <a:schemeClr val="bg1"/>
                  </a:solidFill>
                </a:rPr>
                <a:t>Open-</a:t>
              </a:r>
              <a:r>
                <a:rPr lang="eu-ES" sz="800" b="1" dirty="0" err="1">
                  <a:solidFill>
                    <a:schemeClr val="bg1"/>
                  </a:solidFill>
                </a:rPr>
                <a:t>Retrieval</a:t>
              </a:r>
              <a:r>
                <a:rPr lang="eu-ES" sz="800" b="1" dirty="0">
                  <a:solidFill>
                    <a:schemeClr val="bg1"/>
                  </a:solidFill>
                </a:rPr>
                <a:t> QA (ORQA)</a:t>
              </a:r>
              <a:endParaRPr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5" name="Google Shape;305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u-ES"/>
              <a:t>14</a:t>
            </a:fld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28F4DF-9E8F-3749-8640-FF668B3A830E}"/>
              </a:ext>
            </a:extLst>
          </p:cNvPr>
          <p:cNvGrpSpPr/>
          <p:nvPr/>
        </p:nvGrpSpPr>
        <p:grpSpPr>
          <a:xfrm>
            <a:off x="918364" y="2243824"/>
            <a:ext cx="2113800" cy="1477486"/>
            <a:chOff x="933606" y="2233089"/>
            <a:chExt cx="2113800" cy="147748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D24CACA-FFE9-3741-940C-C01D57EF01A1}"/>
                </a:ext>
              </a:extLst>
            </p:cNvPr>
            <p:cNvCxnSpPr/>
            <p:nvPr/>
          </p:nvCxnSpPr>
          <p:spPr bwMode="auto">
            <a:xfrm flipH="1">
              <a:off x="1253067" y="2243824"/>
              <a:ext cx="685800" cy="1185176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F246088-CCF3-194C-9AB3-93E2F0D2B44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975815" y="2233089"/>
              <a:ext cx="0" cy="1195911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3ED1B2-6F61-7547-B613-69CA87357EF6}"/>
                </a:ext>
              </a:extLst>
            </p:cNvPr>
            <p:cNvSpPr txBox="1"/>
            <p:nvPr/>
          </p:nvSpPr>
          <p:spPr>
            <a:xfrm>
              <a:off x="933606" y="3383310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BM25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41F5C2-CACD-9F4F-AFE2-84E1750616E5}"/>
                </a:ext>
              </a:extLst>
            </p:cNvPr>
            <p:cNvSpPr txBox="1"/>
            <p:nvPr/>
          </p:nvSpPr>
          <p:spPr>
            <a:xfrm>
              <a:off x="1595967" y="3402798"/>
              <a:ext cx="8851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ColBERT</a:t>
              </a:r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DCBC896-0B61-244C-9BCB-7651117887BE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01442" y="2243718"/>
              <a:ext cx="805748" cy="1185282"/>
            </a:xfrm>
            <a:prstGeom prst="straightConnector1">
              <a:avLst/>
            </a:prstGeom>
            <a:ln w="41275">
              <a:solidFill>
                <a:srgbClr val="FFFF00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C18A1D-AB14-8941-A44E-83569A0CD658}"/>
                </a:ext>
              </a:extLst>
            </p:cNvPr>
            <p:cNvSpPr txBox="1"/>
            <p:nvPr/>
          </p:nvSpPr>
          <p:spPr>
            <a:xfrm>
              <a:off x="2518094" y="3399441"/>
              <a:ext cx="5293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DPR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2C693F1-280F-3E4E-9A98-A30DDF7C2C6F}"/>
              </a:ext>
            </a:extLst>
          </p:cNvPr>
          <p:cNvGrpSpPr/>
          <p:nvPr/>
        </p:nvGrpSpPr>
        <p:grpSpPr>
          <a:xfrm>
            <a:off x="4027768" y="2274747"/>
            <a:ext cx="2359726" cy="1446562"/>
            <a:chOff x="775353" y="2243718"/>
            <a:chExt cx="2359726" cy="1446562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BBA5E3B-0B5C-EF43-81BE-CDA29ABC697E}"/>
                </a:ext>
              </a:extLst>
            </p:cNvPr>
            <p:cNvCxnSpPr/>
            <p:nvPr/>
          </p:nvCxnSpPr>
          <p:spPr bwMode="auto">
            <a:xfrm flipH="1">
              <a:off x="1253067" y="2243824"/>
              <a:ext cx="685800" cy="1185176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BE18D7-ED03-0449-842B-1A5A6B9AEEAF}"/>
                </a:ext>
              </a:extLst>
            </p:cNvPr>
            <p:cNvSpPr txBox="1"/>
            <p:nvPr/>
          </p:nvSpPr>
          <p:spPr>
            <a:xfrm>
              <a:off x="775353" y="3380038"/>
              <a:ext cx="9877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Extractive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9A1C7E6-DF2A-864A-9FA7-0CEFF11F01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001442" y="2243718"/>
              <a:ext cx="805748" cy="1185282"/>
            </a:xfrm>
            <a:prstGeom prst="straightConnector1">
              <a:avLst/>
            </a:prstGeom>
            <a:ln w="41275">
              <a:solidFill>
                <a:srgbClr val="FFFF00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0AE0280-68FC-4A43-B74D-D61F2939B146}"/>
                </a:ext>
              </a:extLst>
            </p:cNvPr>
            <p:cNvSpPr txBox="1"/>
            <p:nvPr/>
          </p:nvSpPr>
          <p:spPr>
            <a:xfrm>
              <a:off x="2071967" y="3382503"/>
              <a:ext cx="106311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Generative</a:t>
              </a:r>
              <a:endParaRPr lang="en-US" sz="9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F8A6AB-3061-224D-9563-5798D84D1798}"/>
              </a:ext>
            </a:extLst>
          </p:cNvPr>
          <p:cNvCxnSpPr>
            <a:cxnSpLocks/>
          </p:cNvCxnSpPr>
          <p:nvPr/>
        </p:nvCxnSpPr>
        <p:spPr bwMode="auto">
          <a:xfrm>
            <a:off x="5297800" y="2273103"/>
            <a:ext cx="2166154" cy="1109996"/>
          </a:xfrm>
          <a:prstGeom prst="straightConnector1">
            <a:avLst/>
          </a:prstGeom>
          <a:ln w="41275">
            <a:solidFill>
              <a:srgbClr val="FFFF0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8A8BF8F-B257-C74D-9AC4-10F9CCE39E97}"/>
              </a:ext>
            </a:extLst>
          </p:cNvPr>
          <p:cNvSpPr txBox="1"/>
          <p:nvPr/>
        </p:nvSpPr>
        <p:spPr>
          <a:xfrm>
            <a:off x="6882939" y="3383099"/>
            <a:ext cx="12137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Multi-modal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FFFF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05ACBB-2547-8248-814D-1F916642057B}"/>
              </a:ext>
            </a:extLst>
          </p:cNvPr>
          <p:cNvGrpSpPr/>
          <p:nvPr/>
        </p:nvGrpSpPr>
        <p:grpSpPr>
          <a:xfrm>
            <a:off x="4150259" y="547353"/>
            <a:ext cx="4635842" cy="629853"/>
            <a:chOff x="4150259" y="547353"/>
            <a:chExt cx="4635842" cy="629853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B7F3A08-39DC-D549-A56C-184F0BF703C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50259" y="869460"/>
              <a:ext cx="2953274" cy="307746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475C74E-87F7-1F44-8C5D-09D1DCAA1AFA}"/>
                </a:ext>
              </a:extLst>
            </p:cNvPr>
            <p:cNvSpPr txBox="1"/>
            <p:nvPr/>
          </p:nvSpPr>
          <p:spPr>
            <a:xfrm>
              <a:off x="7255616" y="547353"/>
              <a:ext cx="15304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Question</a:t>
              </a:r>
            </a:p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Generators</a:t>
              </a:r>
            </a:p>
          </p:txBody>
        </p:sp>
      </p:grpSp>
      <p:pic>
        <p:nvPicPr>
          <p:cNvPr id="14338" name="Picture 2" descr="The 4 Best Portable Generators of 2022 | Reviews by Wirecutter">
            <a:extLst>
              <a:ext uri="{FF2B5EF4-FFF2-40B4-BE49-F238E27FC236}">
                <a16:creationId xmlns:a16="http://schemas.microsoft.com/office/drawing/2014/main" id="{2A1D1DBF-DE81-3148-84E3-1B3D39CF8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482" y="1099416"/>
            <a:ext cx="1190640" cy="59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F6F1CF-5401-3E4C-B143-15EE68404E73}"/>
              </a:ext>
            </a:extLst>
          </p:cNvPr>
          <p:cNvSpPr txBox="1"/>
          <p:nvPr/>
        </p:nvSpPr>
        <p:spPr>
          <a:xfrm>
            <a:off x="1645478" y="3646393"/>
            <a:ext cx="820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1440" algn="l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Multilingual support (</a:t>
            </a: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Dr.Decr</a:t>
            </a: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)</a:t>
            </a:r>
          </a:p>
          <a:p>
            <a:pPr indent="91440" algn="l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Knowledge Distillation</a:t>
            </a:r>
          </a:p>
          <a:p>
            <a:endParaRPr lang="en-US" sz="6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Supported Datasets:</a:t>
            </a: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XOR-</a:t>
            </a: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TyDI</a:t>
            </a:r>
            <a:endParaRPr lang="en-US" sz="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NQ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A8FB7B-6F2B-3542-B90E-8033EC564E02}"/>
              </a:ext>
            </a:extLst>
          </p:cNvPr>
          <p:cNvSpPr txBox="1"/>
          <p:nvPr/>
        </p:nvSpPr>
        <p:spPr>
          <a:xfrm>
            <a:off x="1004675" y="3661302"/>
            <a:ext cx="704239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indent="91440" algn="l" defTabSz="685800">
              <a:buSzPct val="93000"/>
              <a:buFont typeface="Arial" panose="020B0604020202020204" pitchFamily="34" charset="0"/>
              <a:buChar char="•"/>
            </a:pP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Pyserini</a:t>
            </a:r>
            <a:endParaRPr lang="en-US" sz="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endParaRPr lang="en-US" sz="600" b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Supported Datasets:</a:t>
            </a: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XOR-</a:t>
            </a:r>
            <a:r>
              <a:rPr lang="en-US" sz="6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TyDI</a:t>
            </a:r>
            <a:endParaRPr lang="en-US" sz="6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indent="91440" algn="l" defTabSz="685800">
              <a:buSzPct val="93000"/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FFF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6CC1890-BF2A-4546-B471-DE18009F36C3}"/>
              </a:ext>
            </a:extLst>
          </p:cNvPr>
          <p:cNvSpPr txBox="1"/>
          <p:nvPr/>
        </p:nvSpPr>
        <p:spPr>
          <a:xfrm>
            <a:off x="2530657" y="3646493"/>
            <a:ext cx="9529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91440" algn="l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Re-implemented to be license friendly</a:t>
            </a:r>
          </a:p>
          <a:p>
            <a:endParaRPr lang="en-US" sz="600" b="1" dirty="0">
              <a:solidFill>
                <a:srgbClr val="FFFF00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Supported Datasets:</a:t>
            </a: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NQ</a:t>
            </a:r>
          </a:p>
          <a:p>
            <a:pPr indent="-91440">
              <a:buFont typeface="Arial" panose="020B0604020202020204" pitchFamily="34" charset="0"/>
              <a:buChar char="•"/>
            </a:pPr>
            <a:r>
              <a: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rPr>
              <a:t>WoW</a:t>
            </a:r>
          </a:p>
          <a:p>
            <a:pPr indent="91440" algn="l">
              <a:buFont typeface="Arial" panose="020B0604020202020204" pitchFamily="34" charset="0"/>
              <a:buChar char="•"/>
            </a:pPr>
            <a:endParaRPr lang="en-US" sz="600" dirty="0">
              <a:solidFill>
                <a:srgbClr val="FFFF0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C0B4F9-5397-A34A-AF9A-ED2A00BC75E8}"/>
              </a:ext>
            </a:extLst>
          </p:cNvPr>
          <p:cNvGrpSpPr/>
          <p:nvPr/>
        </p:nvGrpSpPr>
        <p:grpSpPr>
          <a:xfrm>
            <a:off x="3571015" y="3653321"/>
            <a:ext cx="1545803" cy="1543627"/>
            <a:chOff x="3571015" y="3653321"/>
            <a:chExt cx="1545803" cy="154362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2CA6BB6-13F3-134C-8CD8-7A1E59BA4CE1}"/>
                </a:ext>
              </a:extLst>
            </p:cNvPr>
            <p:cNvSpPr txBox="1"/>
            <p:nvPr/>
          </p:nvSpPr>
          <p:spPr>
            <a:xfrm>
              <a:off x="3571015" y="4119730"/>
              <a:ext cx="769888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General MRC </a:t>
              </a:r>
              <a:r>
                <a:rPr lang="en-US" sz="4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(with confidence calibration):</a:t>
              </a:r>
              <a:b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TyDI</a:t>
              </a:r>
              <a:endPara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NQ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SQuAD</a:t>
              </a: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 v1.0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MLQA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XSQuAD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4816176-D89D-B94E-9BD7-6FF20C2D81B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17590" y="3655937"/>
              <a:ext cx="444425" cy="449489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50D1D3F5-5EAE-3D45-8681-461BC7314AB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9797" y="3653321"/>
              <a:ext cx="135983" cy="503043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02FF72-EB5F-E84B-BF0B-3C62BCFF6220}"/>
                </a:ext>
              </a:extLst>
            </p:cNvPr>
            <p:cNvSpPr txBox="1"/>
            <p:nvPr/>
          </p:nvSpPr>
          <p:spPr>
            <a:xfrm>
              <a:off x="4346930" y="4119730"/>
              <a:ext cx="7698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Special MRC:</a:t>
              </a:r>
              <a:b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Boolean QA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List QA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621F9E9-9825-7C45-AF4F-6A10C992A9FD}"/>
              </a:ext>
            </a:extLst>
          </p:cNvPr>
          <p:cNvGrpSpPr/>
          <p:nvPr/>
        </p:nvGrpSpPr>
        <p:grpSpPr>
          <a:xfrm>
            <a:off x="5105996" y="3682936"/>
            <a:ext cx="1545803" cy="1112740"/>
            <a:chOff x="3571015" y="3653321"/>
            <a:chExt cx="1545803" cy="1112740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5C7DBBB-2703-2A4D-968D-60F1AC518930}"/>
                </a:ext>
              </a:extLst>
            </p:cNvPr>
            <p:cNvSpPr txBox="1"/>
            <p:nvPr/>
          </p:nvSpPr>
          <p:spPr>
            <a:xfrm>
              <a:off x="3571015" y="4119730"/>
              <a:ext cx="769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General MRC:</a:t>
              </a:r>
              <a:br>
                <a:rPr lang="en-US" sz="600" b="1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NQ (</a:t>
              </a:r>
              <a:r>
                <a:rPr lang="en-US" sz="600" dirty="0" err="1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KiLT</a:t>
              </a:r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)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WoW (</a:t>
              </a:r>
              <a:r>
                <a:rPr lang="en-US" sz="600" dirty="0" err="1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KiLT</a:t>
              </a:r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)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54CF85F-803D-864D-A27D-A7259D31601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17590" y="3655937"/>
              <a:ext cx="444425" cy="449489"/>
            </a:xfrm>
            <a:prstGeom prst="straightConnector1">
              <a:avLst/>
            </a:prstGeom>
            <a:ln w="41275">
              <a:solidFill>
                <a:srgbClr val="FFFF00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A8C54D4-3288-F141-8CDA-69F735F038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9797" y="3653321"/>
              <a:ext cx="135983" cy="503043"/>
            </a:xfrm>
            <a:prstGeom prst="straightConnector1">
              <a:avLst/>
            </a:prstGeom>
            <a:ln w="41275">
              <a:solidFill>
                <a:srgbClr val="FFFF00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1FE8B96-71DF-8747-B0CD-7FF1290866F8}"/>
                </a:ext>
              </a:extLst>
            </p:cNvPr>
            <p:cNvSpPr txBox="1"/>
            <p:nvPr/>
          </p:nvSpPr>
          <p:spPr>
            <a:xfrm>
              <a:off x="4346930" y="4119730"/>
              <a:ext cx="769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LFQA (</a:t>
              </a:r>
              <a:r>
                <a:rPr lang="en-US" sz="600" b="1" dirty="0" err="1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FiD</a:t>
              </a:r>
              <a:r>
                <a:rPr lang="en-US" sz="600" b="1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):</a:t>
              </a:r>
              <a:br>
                <a:rPr lang="en-US" sz="600" b="1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ELi5 (</a:t>
              </a:r>
              <a:r>
                <a:rPr lang="en-US" sz="600" dirty="0" err="1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KilT</a:t>
              </a:r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)</a:t>
              </a:r>
            </a:p>
            <a:p>
              <a:pPr algn="l"/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6969CD8-FC8E-594A-8A8C-88FBAAD20DF5}"/>
              </a:ext>
            </a:extLst>
          </p:cNvPr>
          <p:cNvGrpSpPr/>
          <p:nvPr/>
        </p:nvGrpSpPr>
        <p:grpSpPr>
          <a:xfrm>
            <a:off x="6761707" y="3667241"/>
            <a:ext cx="1545803" cy="1205073"/>
            <a:chOff x="3571015" y="3653321"/>
            <a:chExt cx="1545803" cy="1205073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EA25A30-EDA4-6D4C-936B-5E210FA65AFD}"/>
                </a:ext>
              </a:extLst>
            </p:cNvPr>
            <p:cNvSpPr txBox="1"/>
            <p:nvPr/>
          </p:nvSpPr>
          <p:spPr>
            <a:xfrm>
              <a:off x="3571015" y="4119730"/>
              <a:ext cx="76988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 err="1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TableQA</a:t>
              </a:r>
              <a:r>
                <a:rPr lang="en-US" sz="600" b="1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:</a:t>
              </a:r>
            </a:p>
            <a:p>
              <a:pPr algn="l"/>
              <a:endParaRPr lang="en-US" sz="600" b="1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WikiSQL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WikiTableQuestions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CD4A934-F271-E843-9914-5D3732F30089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17590" y="3655937"/>
              <a:ext cx="444425" cy="449489"/>
            </a:xfrm>
            <a:prstGeom prst="straightConnector1">
              <a:avLst/>
            </a:prstGeom>
            <a:ln w="41275">
              <a:solidFill>
                <a:srgbClr val="FFFF00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E4F3A2F4-E8D8-D546-969E-EC79B32AF48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9797" y="3653321"/>
              <a:ext cx="135983" cy="503043"/>
            </a:xfrm>
            <a:prstGeom prst="straightConnector1">
              <a:avLst/>
            </a:prstGeom>
            <a:ln w="41275">
              <a:solidFill>
                <a:srgbClr val="FFFF00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B8762E-9539-7846-95AC-D1E102157FC5}"/>
                </a:ext>
              </a:extLst>
            </p:cNvPr>
            <p:cNvSpPr txBox="1"/>
            <p:nvPr/>
          </p:nvSpPr>
          <p:spPr>
            <a:xfrm>
              <a:off x="4346930" y="4119730"/>
              <a:ext cx="769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Vision + Text:</a:t>
              </a:r>
              <a:br>
                <a:rPr lang="en-US" sz="600" b="1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r>
                <a:rPr lang="en-US" sz="600" dirty="0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rgbClr val="FFFF00"/>
                  </a:solidFill>
                  <a:latin typeface="IBM Plex Sans" charset="0"/>
                  <a:ea typeface="IBM Plex Sans" charset="0"/>
                  <a:cs typeface="IBM Plex Sans" charset="0"/>
                </a:rPr>
                <a:t>MumuQA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825CBB9-60EA-6647-8410-2F0A74C8C996}"/>
              </a:ext>
            </a:extLst>
          </p:cNvPr>
          <p:cNvGrpSpPr/>
          <p:nvPr/>
        </p:nvGrpSpPr>
        <p:grpSpPr>
          <a:xfrm>
            <a:off x="7184456" y="1037597"/>
            <a:ext cx="1612965" cy="1297406"/>
            <a:chOff x="3571015" y="3653321"/>
            <a:chExt cx="1612965" cy="129740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84AD33C-9582-7343-8C3F-F668A31BA6BD}"/>
                </a:ext>
              </a:extLst>
            </p:cNvPr>
            <p:cNvSpPr txBox="1"/>
            <p:nvPr/>
          </p:nvSpPr>
          <p:spPr>
            <a:xfrm>
              <a:off x="3571015" y="4119730"/>
              <a:ext cx="769888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General multilingual QG:</a:t>
              </a:r>
            </a:p>
            <a:p>
              <a:pPr algn="l"/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>
                  <a:solidFill>
                    <a:schemeClr val="bg1"/>
                  </a:solidFill>
                  <a:latin typeface="IBM Plex Sans"/>
                  <a:ea typeface="IBM Plex Sans" charset="0"/>
                  <a:cs typeface="IBM Plex Sans" charset="0"/>
                </a:rPr>
                <a:t>SQUAD</a:t>
              </a:r>
              <a:endParaRPr lang="en-US" sz="6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indent="-91440" algn="l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/>
                  <a:ea typeface="IBM Plex Sans" charset="0"/>
                  <a:cs typeface="IBM Plex Sans" charset="0"/>
                </a:rPr>
                <a:t>Tydi</a:t>
              </a:r>
              <a:endParaRPr lang="en-US" sz="600" dirty="0" err="1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5E9ADB7-59C8-F14F-85CB-6D52F8292B9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917590" y="3655937"/>
              <a:ext cx="444425" cy="449489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7301BBE-910A-2145-BE9F-0817DD45BFD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479797" y="3653321"/>
              <a:ext cx="135983" cy="503043"/>
            </a:xfrm>
            <a:prstGeom prst="straightConnector1">
              <a:avLst/>
            </a:prstGeom>
            <a:ln w="41275">
              <a:solidFill>
                <a:schemeClr val="accent3"/>
              </a:solidFill>
              <a:headEnd type="none" w="med" len="med"/>
              <a:tailEnd type="triangle"/>
            </a:ln>
            <a:effec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DC42CAA-45C0-3047-8026-AD9C787C5219}"/>
                </a:ext>
              </a:extLst>
            </p:cNvPr>
            <p:cNvSpPr txBox="1"/>
            <p:nvPr/>
          </p:nvSpPr>
          <p:spPr>
            <a:xfrm>
              <a:off x="4414092" y="4138709"/>
              <a:ext cx="7698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Table QG</a:t>
              </a:r>
              <a:br>
                <a:rPr lang="en-US" sz="600" b="1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</a:br>
              <a:endParaRPr lang="en-US" sz="600" b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r>
                <a:rPr lang="en-US" sz="6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Supported Datasets:</a:t>
              </a:r>
            </a:p>
            <a:p>
              <a:pPr indent="-91440">
                <a:buFont typeface="Arial" panose="020B0604020202020204" pitchFamily="34" charset="0"/>
                <a:buChar char="•"/>
              </a:pPr>
              <a:r>
                <a:rPr lang="en-US" sz="6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WikiSQL</a:t>
              </a:r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  <a:p>
              <a:pPr algn="l"/>
              <a:endParaRPr lang="en-US" sz="600" dirty="0">
                <a:solidFill>
                  <a:srgbClr val="FFFF00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sp>
        <p:nvSpPr>
          <p:cNvPr id="67" name="Google Shape;296;p44">
            <a:extLst>
              <a:ext uri="{FF2B5EF4-FFF2-40B4-BE49-F238E27FC236}">
                <a16:creationId xmlns:a16="http://schemas.microsoft.com/office/drawing/2014/main" id="{7C3FD88F-1FEB-AD27-77F0-0C0C370B7AC5}"/>
              </a:ext>
            </a:extLst>
          </p:cNvPr>
          <p:cNvSpPr txBox="1"/>
          <p:nvPr/>
        </p:nvSpPr>
        <p:spPr>
          <a:xfrm>
            <a:off x="3069514" y="886839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run_qa.py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sp>
        <p:nvSpPr>
          <p:cNvPr id="68" name="Google Shape;296;p44">
            <a:extLst>
              <a:ext uri="{FF2B5EF4-FFF2-40B4-BE49-F238E27FC236}">
                <a16:creationId xmlns:a16="http://schemas.microsoft.com/office/drawing/2014/main" id="{A98E2465-FBA8-B20F-B429-03C6F68F0471}"/>
              </a:ext>
            </a:extLst>
          </p:cNvPr>
          <p:cNvSpPr txBox="1"/>
          <p:nvPr/>
        </p:nvSpPr>
        <p:spPr>
          <a:xfrm>
            <a:off x="1664242" y="1158618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run_ir.py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sp>
        <p:nvSpPr>
          <p:cNvPr id="69" name="Google Shape;296;p44">
            <a:extLst>
              <a:ext uri="{FF2B5EF4-FFF2-40B4-BE49-F238E27FC236}">
                <a16:creationId xmlns:a16="http://schemas.microsoft.com/office/drawing/2014/main" id="{DEAE8382-28E4-2A7E-B68D-36A794B69B61}"/>
              </a:ext>
            </a:extLst>
          </p:cNvPr>
          <p:cNvSpPr txBox="1"/>
          <p:nvPr/>
        </p:nvSpPr>
        <p:spPr>
          <a:xfrm>
            <a:off x="4907502" y="1708322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run_mrc.py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  <p:sp>
        <p:nvSpPr>
          <p:cNvPr id="70" name="Google Shape;296;p44">
            <a:extLst>
              <a:ext uri="{FF2B5EF4-FFF2-40B4-BE49-F238E27FC236}">
                <a16:creationId xmlns:a16="http://schemas.microsoft.com/office/drawing/2014/main" id="{84157F72-6CA6-B3CB-8FF7-825165E7873B}"/>
              </a:ext>
            </a:extLst>
          </p:cNvPr>
          <p:cNvSpPr txBox="1"/>
          <p:nvPr/>
        </p:nvSpPr>
        <p:spPr>
          <a:xfrm>
            <a:off x="5025355" y="662386"/>
            <a:ext cx="816904" cy="307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8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urier" pitchFamily="2" charset="0"/>
              </a:rPr>
              <a:t>run_qg.py</a:t>
            </a:r>
            <a:endParaRPr sz="800" b="1" dirty="0">
              <a:solidFill>
                <a:schemeClr val="accent5">
                  <a:lumMod val="60000"/>
                  <a:lumOff val="40000"/>
                </a:schemeClr>
              </a:solid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69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FAFB83-FB8F-FC01-5906-C4B80DC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MRC (predict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F7055-7CD5-8A45-4E4B-C33283FECC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-ES" smtClean="0"/>
              <a:t>15</a:t>
            </a:fld>
            <a:endParaRPr lang="eu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67A8C-3912-FB90-13DB-31D058FF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7" y="680799"/>
            <a:ext cx="5993616" cy="41071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213B37-099D-57CD-8163-586E18180467}"/>
              </a:ext>
            </a:extLst>
          </p:cNvPr>
          <p:cNvSpPr txBox="1"/>
          <p:nvPr/>
        </p:nvSpPr>
        <p:spPr>
          <a:xfrm>
            <a:off x="6578054" y="531108"/>
            <a:ext cx="207797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Inference Pipeline</a:t>
            </a:r>
          </a:p>
          <a:p>
            <a:pPr marL="285750" indent="-285750">
              <a:buFont typeface="Wingdings"/>
              <a:buChar char="Ø"/>
            </a:pPr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2 </a:t>
            </a:r>
            <a:r>
              <a:rPr lang="en-US" sz="1400" dirty="0" err="1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PrimeQA</a:t>
            </a:r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 imports,</a:t>
            </a:r>
          </a:p>
          <a:p>
            <a:pPr marL="285750" indent="-285750">
              <a:buFont typeface="Wingdings"/>
              <a:buChar char="Ø"/>
            </a:pPr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4 lines of code.</a:t>
            </a:r>
          </a:p>
        </p:txBody>
      </p:sp>
    </p:spTree>
    <p:extLst>
      <p:ext uri="{BB962C8B-B14F-4D97-AF65-F5344CB8AC3E}">
        <p14:creationId xmlns:p14="http://schemas.microsoft.com/office/powerpoint/2010/main" val="3136240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4FAFB83-FB8F-FC01-5906-C4B80DC7A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MRC (predict mode)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4F7055-7CD5-8A45-4E4B-C33283FECC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-ES" smtClean="0"/>
              <a:t>16</a:t>
            </a:fld>
            <a:endParaRPr lang="eu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67A8C-3912-FB90-13DB-31D058FF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67" y="680799"/>
            <a:ext cx="5993616" cy="410710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4E698FD-8053-7AEC-7251-E8FA1BFD7E0E}"/>
              </a:ext>
            </a:extLst>
          </p:cNvPr>
          <p:cNvCxnSpPr>
            <a:cxnSpLocks/>
          </p:cNvCxnSpPr>
          <p:nvPr/>
        </p:nvCxnSpPr>
        <p:spPr bwMode="auto">
          <a:xfrm flipH="1">
            <a:off x="3681823" y="1223237"/>
            <a:ext cx="1485267" cy="60556"/>
          </a:xfrm>
          <a:prstGeom prst="straightConnector1">
            <a:avLst/>
          </a:prstGeom>
          <a:ln w="19050">
            <a:solidFill>
              <a:srgbClr val="92D05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00EC851-1C76-5072-FBC0-7DC14AF3715D}"/>
              </a:ext>
            </a:extLst>
          </p:cNvPr>
          <p:cNvSpPr txBox="1"/>
          <p:nvPr/>
        </p:nvSpPr>
        <p:spPr>
          <a:xfrm>
            <a:off x="6489136" y="2792604"/>
            <a:ext cx="1984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You can upload your own MRC models for others to use!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208A014-3196-61E2-0A5F-CEF25148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792" y="3531268"/>
            <a:ext cx="673121" cy="90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7A6DF9A-9537-57EE-23C7-7C2C2B591A8F}"/>
              </a:ext>
            </a:extLst>
          </p:cNvPr>
          <p:cNvGrpSpPr/>
          <p:nvPr/>
        </p:nvGrpSpPr>
        <p:grpSpPr>
          <a:xfrm>
            <a:off x="5341761" y="201168"/>
            <a:ext cx="3839022" cy="2487215"/>
            <a:chOff x="5341761" y="84535"/>
            <a:chExt cx="3839022" cy="248721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89439AD-E3D5-A4F0-9F98-2DF3C80CF378}"/>
                </a:ext>
              </a:extLst>
            </p:cNvPr>
            <p:cNvGrpSpPr/>
            <p:nvPr/>
          </p:nvGrpSpPr>
          <p:grpSpPr>
            <a:xfrm>
              <a:off x="5341761" y="95390"/>
              <a:ext cx="3839022" cy="2476360"/>
              <a:chOff x="5167090" y="131723"/>
              <a:chExt cx="3839022" cy="247636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1AF245E-CE7F-426D-B534-7F2DA9E706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" r="5171" b="18203"/>
              <a:stretch/>
            </p:blipFill>
            <p:spPr>
              <a:xfrm>
                <a:off x="5167090" y="928830"/>
                <a:ext cx="3839022" cy="1679253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7835566D-FD41-E546-20EE-4966320BC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9479" y="131723"/>
                <a:ext cx="751503" cy="720620"/>
              </a:xfrm>
              <a:prstGeom prst="rect">
                <a:avLst/>
              </a:prstGeom>
            </p:spPr>
          </p:pic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B665610-12BC-612C-E424-F9BFCB9F61ED}"/>
                </a:ext>
              </a:extLst>
            </p:cNvPr>
            <p:cNvSpPr/>
            <p:nvPr/>
          </p:nvSpPr>
          <p:spPr>
            <a:xfrm>
              <a:off x="6222283" y="84535"/>
              <a:ext cx="243207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https://</a:t>
              </a:r>
              <a:r>
                <a:rPr lang="en-US" sz="12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huggingface.co</a:t>
              </a:r>
              <a:r>
                <a:rPr lang="en-US" sz="12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/</a:t>
              </a:r>
              <a:r>
                <a:rPr lang="en-US" sz="1200" dirty="0" err="1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PrimeQA</a:t>
              </a:r>
              <a:endPara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456B322-0681-FEBC-3BD7-1AA4C67E55F8}"/>
                </a:ext>
              </a:extLst>
            </p:cNvPr>
            <p:cNvSpPr txBox="1"/>
            <p:nvPr/>
          </p:nvSpPr>
          <p:spPr>
            <a:xfrm>
              <a:off x="6222283" y="478167"/>
              <a:ext cx="25891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Swap models from model hub</a:t>
              </a:r>
            </a:p>
          </p:txBody>
        </p:sp>
      </p:grpSp>
      <p:pic>
        <p:nvPicPr>
          <p:cNvPr id="14" name="Picture 13" descr="Shape, arrow&#10;&#10;Description automatically generated">
            <a:extLst>
              <a:ext uri="{FF2B5EF4-FFF2-40B4-BE49-F238E27FC236}">
                <a16:creationId xmlns:a16="http://schemas.microsoft.com/office/drawing/2014/main" id="{24C70E0D-08AC-E9E6-9CE4-8D0D2C684D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7498" y="1029171"/>
            <a:ext cx="168360" cy="168360"/>
          </a:xfrm>
          <a:prstGeom prst="rect">
            <a:avLst/>
          </a:prstGeom>
        </p:spPr>
      </p:pic>
      <p:pic>
        <p:nvPicPr>
          <p:cNvPr id="16" name="Picture 15" descr="Shape, arrow&#10;&#10;Description automatically generated">
            <a:extLst>
              <a:ext uri="{FF2B5EF4-FFF2-40B4-BE49-F238E27FC236}">
                <a16:creationId xmlns:a16="http://schemas.microsoft.com/office/drawing/2014/main" id="{4311F126-7D09-26D9-F811-D8343E2D9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915" y="1091211"/>
            <a:ext cx="168360" cy="168360"/>
          </a:xfrm>
          <a:prstGeom prst="rect">
            <a:avLst/>
          </a:prstGeom>
        </p:spPr>
      </p:pic>
      <p:pic>
        <p:nvPicPr>
          <p:cNvPr id="17" name="Picture 16" descr="Shape, arrow&#10;&#10;Description automatically generated">
            <a:extLst>
              <a:ext uri="{FF2B5EF4-FFF2-40B4-BE49-F238E27FC236}">
                <a16:creationId xmlns:a16="http://schemas.microsoft.com/office/drawing/2014/main" id="{94EA36D8-8436-34DE-EAB0-F1A3DBA8E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545" y="1449372"/>
            <a:ext cx="168360" cy="1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5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DA82F-3B85-D943-E6C3-EFF19A8B6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MRC (full train + predict)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7AE1F-E015-789E-DEA4-6B7B38C8F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2" y="3059869"/>
            <a:ext cx="6144130" cy="7399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96D31-CEA2-421B-DAD6-E78D8E5E62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9B7463-B813-FA9D-599C-D6C04C4F8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7" y="863673"/>
            <a:ext cx="4529611" cy="1252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9604FB-3D24-7492-5E32-A315FD6947B4}"/>
              </a:ext>
            </a:extLst>
          </p:cNvPr>
          <p:cNvSpPr txBox="1"/>
          <p:nvPr/>
        </p:nvSpPr>
        <p:spPr>
          <a:xfrm>
            <a:off x="151391" y="2503973"/>
            <a:ext cx="80249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If your dataset has support for Boolean Questions (e.g. Yes/No) as in </a:t>
            </a:r>
            <a:r>
              <a:rPr lang="en-US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TyDI</a:t>
            </a:r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QA you can further run: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6DB748-1493-F9F5-DB0E-7BB14CFD06EF}"/>
              </a:ext>
            </a:extLst>
          </p:cNvPr>
          <p:cNvCxnSpPr/>
          <p:nvPr/>
        </p:nvCxnSpPr>
        <p:spPr bwMode="auto">
          <a:xfrm>
            <a:off x="763009" y="3845325"/>
            <a:ext cx="684286" cy="0"/>
          </a:xfrm>
          <a:prstGeom prst="line">
            <a:avLst/>
          </a:prstGeom>
          <a:ln w="19050">
            <a:solidFill>
              <a:srgbClr val="92D050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BDE526F-98BD-9152-D082-F1133B53BFDA}"/>
              </a:ext>
            </a:extLst>
          </p:cNvPr>
          <p:cNvCxnSpPr/>
          <p:nvPr/>
        </p:nvCxnSpPr>
        <p:spPr bwMode="auto">
          <a:xfrm flipH="1" flipV="1">
            <a:off x="1180848" y="3887714"/>
            <a:ext cx="266447" cy="587396"/>
          </a:xfrm>
          <a:prstGeom prst="straightConnector1">
            <a:avLst/>
          </a:prstGeom>
          <a:ln w="19050">
            <a:solidFill>
              <a:srgbClr val="92D050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58352B-7B2B-8670-0C01-F9CD042A1F5C}"/>
              </a:ext>
            </a:extLst>
          </p:cNvPr>
          <p:cNvSpPr txBox="1"/>
          <p:nvPr/>
        </p:nvSpPr>
        <p:spPr>
          <a:xfrm>
            <a:off x="1574464" y="4596223"/>
            <a:ext cx="30893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Parameter to run Boolean questions</a:t>
            </a:r>
          </a:p>
        </p:txBody>
      </p:sp>
    </p:spTree>
    <p:extLst>
      <p:ext uri="{BB962C8B-B14F-4D97-AF65-F5344CB8AC3E}">
        <p14:creationId xmlns:p14="http://schemas.microsoft.com/office/powerpoint/2010/main" val="3281321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4CDAA47-9B15-A445-BD02-58167DEF485E}"/>
              </a:ext>
            </a:extLst>
          </p:cNvPr>
          <p:cNvSpPr/>
          <p:nvPr/>
        </p:nvSpPr>
        <p:spPr>
          <a:xfrm>
            <a:off x="4187118" y="2417862"/>
            <a:ext cx="769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kern="0" dirty="0"/>
              <a:t>English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D919F8-1624-C29A-5786-3A3052116285}"/>
              </a:ext>
            </a:extLst>
          </p:cNvPr>
          <p:cNvSpPr txBox="1"/>
          <p:nvPr/>
        </p:nvSpPr>
        <p:spPr>
          <a:xfrm>
            <a:off x="171451" y="2547071"/>
            <a:ext cx="3771899" cy="23083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python 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examples/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ir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/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run_ir.py</a:t>
            </a:r>
            <a:endParaRPr lang="en-US" sz="1200" dirty="0">
              <a:solidFill>
                <a:schemeClr val="accent5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engine_type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ColBERT</a:t>
            </a:r>
            <a:endParaRPr lang="en-US" sz="1200" dirty="0">
              <a:solidFill>
                <a:schemeClr val="accent5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do_train</a:t>
            </a:r>
            <a:endParaRPr lang="en-US" sz="1200" dirty="0">
              <a:solidFill>
                <a:schemeClr val="accent5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doc_maxlen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180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bsize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192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accum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6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maxsteps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20000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--triples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data_dir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&gt;/xorqa.train_ir_negs_100_poss_3.tsv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model_type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xlm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roberta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-base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--root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&gt;/experiments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--experiment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my_expt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D0FE8-F632-9815-2BEB-2EDC6BA50BE3}"/>
              </a:ext>
            </a:extLst>
          </p:cNvPr>
          <p:cNvSpPr txBox="1"/>
          <p:nvPr/>
        </p:nvSpPr>
        <p:spPr>
          <a:xfrm>
            <a:off x="4015665" y="174143"/>
            <a:ext cx="4956882" cy="23083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python 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examples/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ir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/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run_ir.py</a:t>
            </a:r>
            <a:endParaRPr lang="en-US" sz="1200" dirty="0">
              <a:solidFill>
                <a:schemeClr val="accent5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engine_type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ColBERT</a:t>
            </a:r>
            <a:endParaRPr lang="en-US" sz="1200" dirty="0">
              <a:solidFill>
                <a:schemeClr val="accent5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do_index</a:t>
            </a:r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compression_level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2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--checkpoint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&gt;/experiments/&lt;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my_expt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&gt;/checkpoints/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colbert-LAST.dnn</a:t>
            </a:r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--collection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data_dir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&gt;/psgs_w100.tsv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--root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&gt;/indexes/&lt;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my_expt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index_root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my_expt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&gt;_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indroot</a:t>
            </a:r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 </a:t>
            </a:r>
          </a:p>
          <a:p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0C6D70-B886-8447-9089-77A513180FA1}"/>
              </a:ext>
            </a:extLst>
          </p:cNvPr>
          <p:cNvSpPr txBox="1"/>
          <p:nvPr/>
        </p:nvSpPr>
        <p:spPr>
          <a:xfrm>
            <a:off x="4015665" y="2547071"/>
            <a:ext cx="4956883" cy="23083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python 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examples/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ir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/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run_ir.py</a:t>
            </a:r>
            <a:endParaRPr lang="en-US" sz="1200" dirty="0">
              <a:solidFill>
                <a:schemeClr val="accent5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engine_type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ColBERT</a:t>
            </a:r>
            <a:endParaRPr lang="en-US" sz="1200" dirty="0">
              <a:solidFill>
                <a:schemeClr val="accent5">
                  <a:lumMod val="20000"/>
                  <a:lumOff val="8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do_search</a:t>
            </a:r>
            <a:r>
              <a:rPr lang="en-US" sz="1200" dirty="0">
                <a:solidFill>
                  <a:schemeClr val="accent5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 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--queries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data_dir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xorqa_dev.tsv</a:t>
            </a:r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--root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&gt;/indexes/&lt;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my_expt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index_name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my_expt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&gt;_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indname</a:t>
            </a:r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--checkpoint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&gt;/experiments/&lt;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my_expt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&gt;/checkpoints/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colbert-LAST.dnn</a:t>
            </a:r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--collection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data_dir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&gt;/psgs_w100.tsv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--experiment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my_expt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</a:t>
            </a:r>
          </a:p>
          <a:p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   --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ranks_fn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my_dir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&gt;/experiments/&lt;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my_expt</a:t>
            </a:r>
            <a:r>
              <a:rPr lang="en-US" sz="12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&gt;/</a:t>
            </a:r>
            <a:r>
              <a:rPr lang="en-US" sz="12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ranking.tsv</a:t>
            </a:r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endParaRPr lang="en-US" sz="12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5BBDF2-9723-8F9D-1492-B08473BC3E1F}"/>
              </a:ext>
            </a:extLst>
          </p:cNvPr>
          <p:cNvSpPr/>
          <p:nvPr/>
        </p:nvSpPr>
        <p:spPr>
          <a:xfrm>
            <a:off x="57566" y="106437"/>
            <a:ext cx="260574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Running IR</a:t>
            </a:r>
            <a:endParaRPr 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endParaRPr lang="en-US" sz="18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Training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Indexing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1800" dirty="0">
                <a:solidFill>
                  <a:schemeClr val="bg1"/>
                </a:solidFill>
              </a:rPr>
              <a:t>Search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819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BE814B-345B-1C2E-51BD-E751F624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IBM Plex Sans"/>
              </a:rPr>
              <a:t>Multilingual Question Generation: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E7EA6-C5F6-ECCF-C69C-DFA804730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A7673D7-E1F7-E705-B05A-16A1BB370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593" y="1045543"/>
            <a:ext cx="4888565" cy="2922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FE5033-15FE-4D33-1E85-B8E41D15897D}"/>
              </a:ext>
            </a:extLst>
          </p:cNvPr>
          <p:cNvSpPr txBox="1"/>
          <p:nvPr/>
        </p:nvSpPr>
        <p:spPr>
          <a:xfrm>
            <a:off x="329861" y="1002352"/>
            <a:ext cx="3317304" cy="15465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FFAFD2"/>
            </a:solidFill>
          </a:ln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 </a:t>
            </a:r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examples/qg/run_qg.py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--model_name_or_path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t5-base \</a:t>
            </a:r>
          </a:p>
          <a:p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--modality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passage 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--dataset_name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tydiqa 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--do_train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 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--do_eval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--output_dir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models/qg/$DIR_NAME 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--learning_rate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0.0001 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--num_train_epochs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4\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0294BC-FA07-696E-3208-94C09AE70267}"/>
              </a:ext>
            </a:extLst>
          </p:cNvPr>
          <p:cNvSpPr txBox="1"/>
          <p:nvPr/>
        </p:nvSpPr>
        <p:spPr>
          <a:xfrm>
            <a:off x="329861" y="3116640"/>
            <a:ext cx="3317305" cy="15465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9050">
            <a:solidFill>
              <a:srgbClr val="FFAFD2"/>
            </a:solidFill>
          </a:ln>
        </p:spPr>
        <p:txBody>
          <a:bodyPr wrap="square" rtlCol="0">
            <a:spAutoFit/>
          </a:bodyPr>
          <a:lstStyle/>
          <a:p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 examples/qg/run_qg.py 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--model_name_or_path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models/qg/wikisql\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--modality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table 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--do_generate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IN" sz="1050" dirty="0">
                <a:solidFill>
                  <a:schemeClr val="bg1"/>
                </a:solidFill>
              </a:rPr>
              <a:t>num_questions_per_instance</a:t>
            </a:r>
            <a:r>
              <a:rPr lang="en-IN" sz="1050" dirty="0">
                <a:solidFill>
                  <a:srgbClr val="D0E2FF"/>
                </a:solidFill>
              </a:rPr>
              <a:t> 20 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--data_path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&lt;path-to-json-file&gt; 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--generate_aggregate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--max_where_clauses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 \</a:t>
            </a:r>
          </a:p>
          <a:p>
            <a:r>
              <a:rPr lang="en-IN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--gen_output_path </a:t>
            </a:r>
            <a:r>
              <a:rPr lang="en-IN" sz="1050" dirty="0">
                <a:solidFill>
                  <a:srgbClr val="D0E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/results/qg/$DIR_NAME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DAEAA5-3803-3EF0-BA1B-377CF02CC0D3}"/>
              </a:ext>
            </a:extLst>
          </p:cNvPr>
          <p:cNvSpPr txBox="1"/>
          <p:nvPr/>
        </p:nvSpPr>
        <p:spPr>
          <a:xfrm>
            <a:off x="744422" y="632233"/>
            <a:ext cx="24881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CLI – training and evaluation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BCA158-6425-A35C-CEC4-AD31390082E1}"/>
              </a:ext>
            </a:extLst>
          </p:cNvPr>
          <p:cNvSpPr txBox="1"/>
          <p:nvPr/>
        </p:nvSpPr>
        <p:spPr>
          <a:xfrm>
            <a:off x="1248567" y="2753867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CLI - generation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67DEA3-D60E-41D0-C503-82DD96702A89}"/>
              </a:ext>
            </a:extLst>
          </p:cNvPr>
          <p:cNvSpPr txBox="1"/>
          <p:nvPr/>
        </p:nvSpPr>
        <p:spPr>
          <a:xfrm>
            <a:off x="4745013" y="646991"/>
            <a:ext cx="35910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Using pretrained QG model in python code</a:t>
            </a:r>
          </a:p>
        </p:txBody>
      </p:sp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2BE1A949-EEFE-CFC4-8C69-5CDD16FCF46E}"/>
              </a:ext>
            </a:extLst>
          </p:cNvPr>
          <p:cNvSpPr txBox="1">
            <a:spLocks/>
          </p:cNvSpPr>
          <p:nvPr/>
        </p:nvSpPr>
        <p:spPr>
          <a:xfrm>
            <a:off x="122842" y="4797462"/>
            <a:ext cx="4114800" cy="16668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marR="0" indent="0" algn="l" defTabSz="6859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 kern="1200">
                <a:solidFill>
                  <a:schemeClr val="bg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PrimeQA/ DOC ID / July 01, 2022 / © 2020 IBM Corporation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D930ED-61BE-5863-2372-A4C55899AF21}"/>
              </a:ext>
            </a:extLst>
          </p:cNvPr>
          <p:cNvSpPr txBox="1"/>
          <p:nvPr/>
        </p:nvSpPr>
        <p:spPr>
          <a:xfrm>
            <a:off x="4131977" y="4067559"/>
            <a:ext cx="402164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One can use QG over table/passage with only 1 </a:t>
            </a:r>
            <a:r>
              <a:rPr lang="en-US" sz="1400" dirty="0" err="1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primeqa</a:t>
            </a:r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 import and 2 code lines.</a:t>
            </a:r>
            <a:endParaRPr lang="en-US" dirty="0">
              <a:solidFill>
                <a:schemeClr val="bg1"/>
              </a:solidFill>
              <a:cs typeface="IBM Plex Sans Regular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14B0322-67AF-2E23-D14E-05764B282FB4}"/>
              </a:ext>
            </a:extLst>
          </p:cNvPr>
          <p:cNvCxnSpPr/>
          <p:nvPr/>
        </p:nvCxnSpPr>
        <p:spPr bwMode="auto">
          <a:xfrm>
            <a:off x="3888769" y="645736"/>
            <a:ext cx="7258" cy="4412946"/>
          </a:xfrm>
          <a:prstGeom prst="straightConnector1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6691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B871-07B0-7743-92A4-9003580A5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Question Answering milestones at IBM Research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500F3-3E0F-E947-971E-6AB28E50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732A8-8BC6-44C3-9FED-1FFC407690AB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2B4AA-B41A-6E4B-AF93-313B597BF70A}"/>
              </a:ext>
            </a:extLst>
          </p:cNvPr>
          <p:cNvGrpSpPr/>
          <p:nvPr/>
        </p:nvGrpSpPr>
        <p:grpSpPr>
          <a:xfrm>
            <a:off x="52838" y="1880565"/>
            <a:ext cx="3421243" cy="3439224"/>
            <a:chOff x="1240564" y="2165986"/>
            <a:chExt cx="4561657" cy="458563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827CCFA-624C-1441-B7E4-78198F895ADC}"/>
                </a:ext>
              </a:extLst>
            </p:cNvPr>
            <p:cNvGrpSpPr/>
            <p:nvPr/>
          </p:nvGrpSpPr>
          <p:grpSpPr>
            <a:xfrm>
              <a:off x="1240564" y="2165986"/>
              <a:ext cx="4561657" cy="4585632"/>
              <a:chOff x="2535389" y="2011687"/>
              <a:chExt cx="4561657" cy="4585632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608F77D-7538-1540-879F-C96E9FEDA423}"/>
                  </a:ext>
                </a:extLst>
              </p:cNvPr>
              <p:cNvGrpSpPr/>
              <p:nvPr/>
            </p:nvGrpSpPr>
            <p:grpSpPr>
              <a:xfrm>
                <a:off x="2535389" y="2011687"/>
                <a:ext cx="4561657" cy="4486413"/>
                <a:chOff x="1631590" y="2164453"/>
                <a:chExt cx="4561657" cy="4486413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E293200D-DA0F-9D49-B8FF-7232E15195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983954" y="2164453"/>
                  <a:ext cx="1155132" cy="36522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88C162B-93B2-5F4A-986E-CAB95204A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26572" y="2262522"/>
                  <a:ext cx="1519459" cy="222201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7B001DEF-665D-C84A-AC6F-1C42FAAAC6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31590" y="2164453"/>
                  <a:ext cx="4561657" cy="4486413"/>
                </a:xfrm>
                <a:prstGeom prst="rect">
                  <a:avLst/>
                </a:prstGeom>
              </p:spPr>
            </p:pic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029F0B-D445-CD4D-AAEE-E61C98373821}"/>
                  </a:ext>
                </a:extLst>
              </p:cNvPr>
              <p:cNvSpPr txBox="1"/>
              <p:nvPr/>
            </p:nvSpPr>
            <p:spPr>
              <a:xfrm>
                <a:off x="4529768" y="6104876"/>
                <a:ext cx="8703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2019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5C07D0-E1D4-3847-B020-AF39703E430C}"/>
                </a:ext>
              </a:extLst>
            </p:cNvPr>
            <p:cNvSpPr/>
            <p:nvPr/>
          </p:nvSpPr>
          <p:spPr>
            <a:xfrm>
              <a:off x="1605108" y="3272346"/>
              <a:ext cx="4190163" cy="67801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6B7AB7-F842-1188-67F1-9554A0FBCDFB}"/>
              </a:ext>
            </a:extLst>
          </p:cNvPr>
          <p:cNvGrpSpPr/>
          <p:nvPr/>
        </p:nvGrpSpPr>
        <p:grpSpPr>
          <a:xfrm>
            <a:off x="136372" y="813917"/>
            <a:ext cx="3421242" cy="2405305"/>
            <a:chOff x="136372" y="813917"/>
            <a:chExt cx="3421242" cy="240530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D25138E-C805-7444-B60F-E3AE12D8493D}"/>
                </a:ext>
              </a:extLst>
            </p:cNvPr>
            <p:cNvGrpSpPr/>
            <p:nvPr/>
          </p:nvGrpSpPr>
          <p:grpSpPr>
            <a:xfrm>
              <a:off x="136372" y="813917"/>
              <a:ext cx="3421242" cy="2400337"/>
              <a:chOff x="72042" y="1085222"/>
              <a:chExt cx="4561656" cy="320045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ED75087-9088-0E43-9463-C023BCE6A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042" y="1085222"/>
                <a:ext cx="4561656" cy="2708007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A0B9C8-424B-AD46-8CBD-40DBEDE9A7D2}"/>
                  </a:ext>
                </a:extLst>
              </p:cNvPr>
              <p:cNvSpPr txBox="1"/>
              <p:nvPr/>
            </p:nvSpPr>
            <p:spPr>
              <a:xfrm>
                <a:off x="1939333" y="3793229"/>
                <a:ext cx="87032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1" dirty="0"/>
                  <a:t>2011</a:t>
                </a:r>
                <a:endParaRPr lang="en-US" sz="1013" b="1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83CE5F-3B2E-620E-7FE0-953DDA8B409E}"/>
                </a:ext>
              </a:extLst>
            </p:cNvPr>
            <p:cNvSpPr txBox="1"/>
            <p:nvPr/>
          </p:nvSpPr>
          <p:spPr>
            <a:xfrm>
              <a:off x="1536840" y="2911445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2011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525A480-1574-0A93-2EC4-F2B48F10D5FE}"/>
              </a:ext>
            </a:extLst>
          </p:cNvPr>
          <p:cNvGrpSpPr/>
          <p:nvPr/>
        </p:nvGrpSpPr>
        <p:grpSpPr>
          <a:xfrm>
            <a:off x="3629469" y="2537464"/>
            <a:ext cx="5238374" cy="2515115"/>
            <a:chOff x="3629469" y="2537464"/>
            <a:chExt cx="5238374" cy="25151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499F8D-F033-494E-B707-8EBC2970F84E}"/>
                </a:ext>
              </a:extLst>
            </p:cNvPr>
            <p:cNvGrpSpPr/>
            <p:nvPr/>
          </p:nvGrpSpPr>
          <p:grpSpPr>
            <a:xfrm>
              <a:off x="3629469" y="2537464"/>
              <a:ext cx="5238374" cy="2515115"/>
              <a:chOff x="4839292" y="3383285"/>
              <a:chExt cx="6984498" cy="335348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C4979591-7DDB-F048-BB62-114063BF00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26820" b="2695"/>
              <a:stretch/>
            </p:blipFill>
            <p:spPr>
              <a:xfrm>
                <a:off x="4839292" y="3409506"/>
                <a:ext cx="6984498" cy="332726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E406FFB5-36BA-C545-ABDB-D27DCD2E3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6409" y="3383285"/>
                <a:ext cx="1155132" cy="365226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D5F154D2-8567-914B-91BC-B675755A8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26082" y="3470178"/>
                <a:ext cx="1457681" cy="411748"/>
              </a:xfrm>
              <a:prstGeom prst="rect">
                <a:avLst/>
              </a:prstGeom>
            </p:spPr>
          </p:pic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4F71FA7-7A49-444D-85D9-A2DDBCE474A8}"/>
                  </a:ext>
                </a:extLst>
              </p:cNvPr>
              <p:cNvSpPr/>
              <p:nvPr/>
            </p:nvSpPr>
            <p:spPr>
              <a:xfrm>
                <a:off x="5228175" y="4469178"/>
                <a:ext cx="6481472" cy="6621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6924DB-C768-257B-CBBE-C38BECF43415}"/>
                </a:ext>
              </a:extLst>
            </p:cNvPr>
            <p:cNvSpPr txBox="1"/>
            <p:nvPr/>
          </p:nvSpPr>
          <p:spPr>
            <a:xfrm>
              <a:off x="4351539" y="4737370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latin typeface="IBM Plex Sans" charset="0"/>
                  <a:ea typeface="IBM Plex Sans" charset="0"/>
                  <a:cs typeface="IBM Plex Sans" charset="0"/>
                </a:rPr>
                <a:t>2020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D3391BC-DF98-DE3A-12B3-18F9142D054E}"/>
              </a:ext>
            </a:extLst>
          </p:cNvPr>
          <p:cNvGrpSpPr/>
          <p:nvPr/>
        </p:nvGrpSpPr>
        <p:grpSpPr>
          <a:xfrm>
            <a:off x="3880358" y="539878"/>
            <a:ext cx="4987485" cy="2525760"/>
            <a:chOff x="3880358" y="539878"/>
            <a:chExt cx="4987485" cy="25257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E42ABF2-B5B4-C4E6-DAFD-47A7C30E2C1A}"/>
                </a:ext>
              </a:extLst>
            </p:cNvPr>
            <p:cNvGrpSpPr/>
            <p:nvPr/>
          </p:nvGrpSpPr>
          <p:grpSpPr>
            <a:xfrm>
              <a:off x="3880358" y="864689"/>
              <a:ext cx="4987485" cy="2200949"/>
              <a:chOff x="3880358" y="864689"/>
              <a:chExt cx="4987485" cy="2200949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B507E5E4-6F78-D84E-BAAF-3CB287DFE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359" y="864689"/>
                <a:ext cx="4713232" cy="2200949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C96B7D70-C091-3A41-A900-0F18655AE7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611555" y="2064190"/>
                <a:ext cx="1256288" cy="302279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3A25A32-E4CF-2643-A3CB-977D42E279B5}"/>
                  </a:ext>
                </a:extLst>
              </p:cNvPr>
              <p:cNvSpPr/>
              <p:nvPr/>
            </p:nvSpPr>
            <p:spPr>
              <a:xfrm>
                <a:off x="3880358" y="1170225"/>
                <a:ext cx="4861104" cy="49658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432946-AB5B-9DD7-EC90-2660C44BD7D1}"/>
                </a:ext>
              </a:extLst>
            </p:cNvPr>
            <p:cNvSpPr txBox="1"/>
            <p:nvPr/>
          </p:nvSpPr>
          <p:spPr>
            <a:xfrm>
              <a:off x="5075171" y="539878"/>
              <a:ext cx="11160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2021-2022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936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DBE814B-345B-1C2E-51BD-E751F624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IBM Plex Sans"/>
              </a:rPr>
              <a:t>Running </a:t>
            </a:r>
            <a:r>
              <a:rPr lang="en-US" dirty="0" err="1">
                <a:latin typeface="IBM Plex Sans"/>
              </a:rPr>
              <a:t>TableQA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5E7EA6-C5F6-ECCF-C69C-DFA8047301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CEACD74-921A-8327-E65D-889FBEC0D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9180"/>
            <a:ext cx="7251405" cy="4952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DFD2B-B343-6ACE-03C4-0766A4D854D6}"/>
              </a:ext>
            </a:extLst>
          </p:cNvPr>
          <p:cNvSpPr txBox="1"/>
          <p:nvPr/>
        </p:nvSpPr>
        <p:spPr>
          <a:xfrm>
            <a:off x="7187654" y="509180"/>
            <a:ext cx="2077976" cy="738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Inference Pipeline</a:t>
            </a:r>
          </a:p>
          <a:p>
            <a:pPr marL="285750" indent="-285750">
              <a:buFont typeface="Wingdings"/>
              <a:buChar char="Ø"/>
            </a:pPr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2 </a:t>
            </a:r>
            <a:r>
              <a:rPr lang="en-US" sz="1400" dirty="0" err="1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PrimeQA</a:t>
            </a:r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 imports,</a:t>
            </a:r>
          </a:p>
          <a:p>
            <a:pPr marL="285750" indent="-285750">
              <a:buFont typeface="Wingdings"/>
              <a:buChar char="Ø"/>
            </a:pPr>
            <a:r>
              <a:rPr lang="en-US" sz="1400" dirty="0">
                <a:solidFill>
                  <a:schemeClr val="bg1"/>
                </a:solidFill>
                <a:latin typeface="IBM Plex Sans"/>
                <a:ea typeface="IBM Plex Sans" charset="0"/>
                <a:cs typeface="IBM Plex Sans" charset="0"/>
              </a:rPr>
              <a:t>3 lines of code.</a:t>
            </a:r>
          </a:p>
        </p:txBody>
      </p:sp>
    </p:spTree>
    <p:extLst>
      <p:ext uri="{BB962C8B-B14F-4D97-AF65-F5344CB8AC3E}">
        <p14:creationId xmlns:p14="http://schemas.microsoft.com/office/powerpoint/2010/main" val="103812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DC6327-40D6-0539-5ACE-32B7FC18B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D6EC82-EE1A-906B-D8E5-BBF29E5FD0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make information access really possible quickly we need to share code and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Our software needs to be compatible with one another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Let’s work on this together and make QA research move quicker than ever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47A350-49C0-2044-63DC-AEABEFC9C1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-ES" smtClean="0"/>
              <a:t>21</a:t>
            </a:fld>
            <a:endParaRPr lang="eu-ES"/>
          </a:p>
        </p:txBody>
      </p:sp>
    </p:spTree>
    <p:extLst>
      <p:ext uri="{BB962C8B-B14F-4D97-AF65-F5344CB8AC3E}">
        <p14:creationId xmlns:p14="http://schemas.microsoft.com/office/powerpoint/2010/main" val="132190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2ECBF-1292-D002-6A3C-44D567B46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915FF-A440-2267-7137-CC8C16A506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74258C-ED25-36B3-FCE1-D075F8AE6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59" y="938622"/>
            <a:ext cx="5307392" cy="2894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574485-801C-8526-4A5B-39DCAD2F6A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94" b="24965"/>
          <a:stretch/>
        </p:blipFill>
        <p:spPr>
          <a:xfrm>
            <a:off x="6447688" y="686473"/>
            <a:ext cx="2484383" cy="250720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5889868-9C83-B72D-A476-36F54FCC88B4}"/>
              </a:ext>
            </a:extLst>
          </p:cNvPr>
          <p:cNvSpPr/>
          <p:nvPr/>
        </p:nvSpPr>
        <p:spPr>
          <a:xfrm>
            <a:off x="2477941" y="4090600"/>
            <a:ext cx="44646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hlinkClick r:id="rId4"/>
              </a:rPr>
              <a:t>https://github.com/primeqa/primeqa</a:t>
            </a:r>
            <a:endParaRPr lang="en-US" sz="2000" dirty="0"/>
          </a:p>
        </p:txBody>
      </p:sp>
      <p:pic>
        <p:nvPicPr>
          <p:cNvPr id="11" name="Picture 2" descr="github-logo-white - Sfera Labs">
            <a:extLst>
              <a:ext uri="{FF2B5EF4-FFF2-40B4-BE49-F238E27FC236}">
                <a16:creationId xmlns:a16="http://schemas.microsoft.com/office/drawing/2014/main" id="{B632AAEA-97C7-646C-597D-F0C959A22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836" y="4094029"/>
            <a:ext cx="596105" cy="39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672962E2-AE93-C5B2-C361-9D023B9F4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966" y="3438883"/>
            <a:ext cx="821728" cy="110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290551D-636B-4D0E-A199-3C5639D2618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862" b="3511"/>
          <a:stretch/>
        </p:blipFill>
        <p:spPr>
          <a:xfrm>
            <a:off x="6447688" y="163214"/>
            <a:ext cx="525163" cy="4823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2B8878-4E88-5A13-F921-84039F6B7F88}"/>
              </a:ext>
            </a:extLst>
          </p:cNvPr>
          <p:cNvSpPr txBox="1"/>
          <p:nvPr/>
        </p:nvSpPr>
        <p:spPr>
          <a:xfrm>
            <a:off x="6972851" y="287380"/>
            <a:ext cx="9012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PrimeQA</a:t>
            </a:r>
            <a:endParaRPr lang="en-US" sz="14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27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1A9B3D-F62B-7941-614B-D6B81A2D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Cross-lingual Information Retrieval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32A5C-B171-7B7C-09C0-1D9543EFB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871" y="639420"/>
            <a:ext cx="8827900" cy="4029617"/>
          </a:xfrm>
        </p:spPr>
        <p:txBody>
          <a:bodyPr/>
          <a:lstStyle/>
          <a:p>
            <a:r>
              <a:rPr lang="en-US" dirty="0"/>
              <a:t>Dr. </a:t>
            </a:r>
            <a:r>
              <a:rPr lang="en-US" dirty="0" err="1"/>
              <a:t>Decr</a:t>
            </a:r>
            <a:r>
              <a:rPr lang="en-US" dirty="0"/>
              <a:t> </a:t>
            </a: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[</a:t>
            </a:r>
            <a:r>
              <a:rPr lang="en-US" sz="900" i="1" dirty="0">
                <a:solidFill>
                  <a:schemeClr val="bg2">
                    <a:lumMod val="20000"/>
                    <a:lumOff val="8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Li et al. Learning Cross-Lingual IR from an English Retriever. NAACL2022]</a:t>
            </a:r>
            <a:endParaRPr lang="en-US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6940D0-A53E-ED21-96D1-B148F01923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01A7F9-7F97-F2D6-F16E-1276C5F6C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88913"/>
            <a:ext cx="1960755" cy="149745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660BA36-4BF7-82DF-13CA-3F6FECF98EA8}"/>
              </a:ext>
            </a:extLst>
          </p:cNvPr>
          <p:cNvGrpSpPr/>
          <p:nvPr/>
        </p:nvGrpSpPr>
        <p:grpSpPr>
          <a:xfrm>
            <a:off x="169581" y="1678891"/>
            <a:ext cx="2529228" cy="2327429"/>
            <a:chOff x="5788833" y="682687"/>
            <a:chExt cx="3027290" cy="307201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FECA67-79DF-1158-1F09-02000B3C4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8833" y="682687"/>
              <a:ext cx="3027290" cy="3072015"/>
            </a:xfrm>
            <a:prstGeom prst="rect">
              <a:avLst/>
            </a:prstGeom>
          </p:spPr>
        </p:pic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013473F-47B5-8E1F-A47B-7BED667EEA6B}"/>
                </a:ext>
              </a:extLst>
            </p:cNvPr>
            <p:cNvSpPr/>
            <p:nvPr/>
          </p:nvSpPr>
          <p:spPr bwMode="auto">
            <a:xfrm>
              <a:off x="5875735" y="913309"/>
              <a:ext cx="2729738" cy="40978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AD9FA66F-DD04-0287-D1F2-8341F475CE50}"/>
                </a:ext>
              </a:extLst>
            </p:cNvPr>
            <p:cNvSpPr/>
            <p:nvPr/>
          </p:nvSpPr>
          <p:spPr bwMode="auto">
            <a:xfrm>
              <a:off x="5825268" y="2438439"/>
              <a:ext cx="2861510" cy="409781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749890-BEDB-AE3C-9C8F-1CC1F3510186}"/>
              </a:ext>
            </a:extLst>
          </p:cNvPr>
          <p:cNvGrpSpPr/>
          <p:nvPr/>
        </p:nvGrpSpPr>
        <p:grpSpPr>
          <a:xfrm>
            <a:off x="3532551" y="4479236"/>
            <a:ext cx="1707306" cy="523220"/>
            <a:chOff x="6002447" y="3674847"/>
            <a:chExt cx="2772857" cy="8398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59826E-B05E-DB87-BEE2-6904571E0D0F}"/>
                </a:ext>
              </a:extLst>
            </p:cNvPr>
            <p:cNvSpPr txBox="1"/>
            <p:nvPr/>
          </p:nvSpPr>
          <p:spPr>
            <a:xfrm>
              <a:off x="6002447" y="3674847"/>
              <a:ext cx="2469104" cy="8398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Top position in the leaderboard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F04D00-F5BB-ACF2-7393-6CCC717E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76922" y="3863636"/>
              <a:ext cx="398382" cy="523221"/>
            </a:xfrm>
            <a:prstGeom prst="rect">
              <a:avLst/>
            </a:prstGeom>
          </p:spPr>
        </p:pic>
      </p:grpSp>
      <p:sp>
        <p:nvSpPr>
          <p:cNvPr id="25" name="Right Arrow 24">
            <a:extLst>
              <a:ext uri="{FF2B5EF4-FFF2-40B4-BE49-F238E27FC236}">
                <a16:creationId xmlns:a16="http://schemas.microsoft.com/office/drawing/2014/main" id="{D477B3F5-66DA-7992-1BD7-F411D61E163C}"/>
              </a:ext>
            </a:extLst>
          </p:cNvPr>
          <p:cNvSpPr/>
          <p:nvPr/>
        </p:nvSpPr>
        <p:spPr bwMode="auto">
          <a:xfrm>
            <a:off x="2893946" y="3759640"/>
            <a:ext cx="2790421" cy="462703"/>
          </a:xfrm>
          <a:prstGeom prst="rightArrow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42578-A2F7-F5AB-1696-0815FDAC56FA}"/>
              </a:ext>
            </a:extLst>
          </p:cNvPr>
          <p:cNvGrpSpPr/>
          <p:nvPr/>
        </p:nvGrpSpPr>
        <p:grpSpPr>
          <a:xfrm>
            <a:off x="5786191" y="2027009"/>
            <a:ext cx="3158017" cy="2012317"/>
            <a:chOff x="5785820" y="3031299"/>
            <a:chExt cx="3158017" cy="201231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25FDBF-4ECA-4870-5AEC-0B01E9156162}"/>
                </a:ext>
              </a:extLst>
            </p:cNvPr>
            <p:cNvGrpSpPr/>
            <p:nvPr/>
          </p:nvGrpSpPr>
          <p:grpSpPr>
            <a:xfrm>
              <a:off x="5785820" y="3031299"/>
              <a:ext cx="3158017" cy="2012317"/>
              <a:chOff x="171568" y="3026457"/>
              <a:chExt cx="3158017" cy="201231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290DE765-66ED-97E8-EC13-32BB8BC8A33E}"/>
                  </a:ext>
                </a:extLst>
              </p:cNvPr>
              <p:cNvGrpSpPr/>
              <p:nvPr/>
            </p:nvGrpSpPr>
            <p:grpSpPr>
              <a:xfrm>
                <a:off x="250107" y="3026457"/>
                <a:ext cx="3000941" cy="2012317"/>
                <a:chOff x="261977" y="3026457"/>
                <a:chExt cx="3000941" cy="201231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FBFD9115-12DC-B542-A1F9-8190E3D65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1977" y="3060689"/>
                  <a:ext cx="3000941" cy="1978085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E7EDE9F-F72D-1DE3-2BFA-995F79372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1869" r="4798" b="3741"/>
                <a:stretch/>
              </p:blipFill>
              <p:spPr>
                <a:xfrm>
                  <a:off x="263009" y="3026457"/>
                  <a:ext cx="2998876" cy="1198439"/>
                </a:xfrm>
                <a:prstGeom prst="rect">
                  <a:avLst/>
                </a:prstGeom>
              </p:spPr>
            </p:pic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B1C2C42F-A07A-B7F4-C51E-1EC2C30421CA}"/>
                  </a:ext>
                </a:extLst>
              </p:cNvPr>
              <p:cNvSpPr/>
              <p:nvPr/>
            </p:nvSpPr>
            <p:spPr bwMode="auto">
              <a:xfrm>
                <a:off x="171568" y="4687126"/>
                <a:ext cx="3158017" cy="350358"/>
              </a:xfrm>
              <a:prstGeom prst="rect">
                <a:avLst/>
              </a:prstGeom>
              <a:noFill/>
              <a:ln w="31750">
                <a:solidFill>
                  <a:srgbClr val="FF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68598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8E80FE7-9DC5-C9F3-2D65-1582AED1912A}"/>
                </a:ext>
              </a:extLst>
            </p:cNvPr>
            <p:cNvSpPr/>
            <p:nvPr/>
          </p:nvSpPr>
          <p:spPr bwMode="auto">
            <a:xfrm>
              <a:off x="5870168" y="3309198"/>
              <a:ext cx="2994099" cy="261610"/>
            </a:xfrm>
            <a:prstGeom prst="rect">
              <a:avLst/>
            </a:prstGeom>
            <a:noFill/>
            <a:ln w="31750">
              <a:solidFill>
                <a:srgbClr val="FF0000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pic>
        <p:nvPicPr>
          <p:cNvPr id="120" name="Picture 119">
            <a:extLst>
              <a:ext uri="{FF2B5EF4-FFF2-40B4-BE49-F238E27FC236}">
                <a16:creationId xmlns:a16="http://schemas.microsoft.com/office/drawing/2014/main" id="{5F08D727-5BA3-5987-0051-CB350B2440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041" y="946001"/>
            <a:ext cx="2596326" cy="2813639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FF6BC3-E71A-E4F1-F688-0C029C6C3F52}"/>
              </a:ext>
            </a:extLst>
          </p:cNvPr>
          <p:cNvCxnSpPr>
            <a:cxnSpLocks/>
          </p:cNvCxnSpPr>
          <p:nvPr/>
        </p:nvCxnSpPr>
        <p:spPr bwMode="auto">
          <a:xfrm flipV="1">
            <a:off x="2509980" y="1853616"/>
            <a:ext cx="1281565" cy="140689"/>
          </a:xfrm>
          <a:prstGeom prst="straightConnector1">
            <a:avLst/>
          </a:prstGeom>
          <a:ln w="22225">
            <a:headEnd type="none" w="med" len="me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BBFC67-8EDB-CDF7-C1A7-6658B7C61362}"/>
              </a:ext>
            </a:extLst>
          </p:cNvPr>
          <p:cNvCxnSpPr>
            <a:cxnSpLocks/>
          </p:cNvCxnSpPr>
          <p:nvPr/>
        </p:nvCxnSpPr>
        <p:spPr bwMode="auto">
          <a:xfrm flipV="1">
            <a:off x="2579403" y="1321795"/>
            <a:ext cx="1416525" cy="1904206"/>
          </a:xfrm>
          <a:prstGeom prst="straightConnector1">
            <a:avLst/>
          </a:prstGeom>
          <a:ln w="317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2ADAFB4-8E75-AF2F-E849-D49EE6522BD0}"/>
              </a:ext>
            </a:extLst>
          </p:cNvPr>
          <p:cNvSpPr txBox="1"/>
          <p:nvPr/>
        </p:nvSpPr>
        <p:spPr>
          <a:xfrm>
            <a:off x="77434" y="428907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Public vs Private </a:t>
            </a:r>
            <a:r>
              <a:rPr lang="en-US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api</a:t>
            </a:r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: -10pts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51BE19-D461-CC64-9FAC-F20981C5394D}"/>
              </a:ext>
            </a:extLst>
          </p:cNvPr>
          <p:cNvSpPr txBox="1"/>
          <p:nvPr/>
        </p:nvSpPr>
        <p:spPr>
          <a:xfrm>
            <a:off x="6259880" y="4278064"/>
            <a:ext cx="2454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Public vs Private </a:t>
            </a:r>
            <a:r>
              <a:rPr lang="en-US" sz="14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api</a:t>
            </a:r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: -1pts</a:t>
            </a:r>
          </a:p>
          <a:p>
            <a:pPr algn="l"/>
            <a:r>
              <a: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Knowledge distillation helps</a:t>
            </a:r>
          </a:p>
        </p:txBody>
      </p:sp>
    </p:spTree>
    <p:extLst>
      <p:ext uri="{BB962C8B-B14F-4D97-AF65-F5344CB8AC3E}">
        <p14:creationId xmlns:p14="http://schemas.microsoft.com/office/powerpoint/2010/main" val="27340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4309-9E63-1815-CD31-2E1274996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Multilingual Machine Reading Comprehension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77B9C2-8E31-5041-6DFF-E692FAA0015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F99B8-4012-4F73-53E8-039EEF3E228F}"/>
              </a:ext>
            </a:extLst>
          </p:cNvPr>
          <p:cNvSpPr txBox="1"/>
          <p:nvPr/>
        </p:nvSpPr>
        <p:spPr>
          <a:xfrm>
            <a:off x="6779313" y="1084944"/>
            <a:ext cx="21543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Rosenthal  et al. "Do Answers to Boolean Questions Need Explanations? Yes." 2022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i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Chakravarti</a:t>
            </a:r>
            <a:r>
              <a:rPr lang="en-US" sz="1000" i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et al. Towards building a robust industry-scale question answering system. COLING 2021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i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Bornea</a:t>
            </a:r>
            <a:r>
              <a:rPr lang="en-US" sz="1000" i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 et al. Multilingual Transfer Learning for QA Using Translation as Data Augmentation. AAAI 2021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i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Zhang et al. Multi-Stage Pre-training for Low-Resource Domain Adaptation. EMNLP 2021</a:t>
            </a:r>
            <a:br>
              <a:rPr lang="en-US" sz="1000" i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</a:br>
            <a:endParaRPr lang="en-US" sz="1000" i="1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…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833474B-484D-372B-62BD-2FA997E0BD2E}"/>
              </a:ext>
            </a:extLst>
          </p:cNvPr>
          <p:cNvGrpSpPr/>
          <p:nvPr/>
        </p:nvGrpSpPr>
        <p:grpSpPr>
          <a:xfrm>
            <a:off x="4302027" y="721949"/>
            <a:ext cx="2426404" cy="4141662"/>
            <a:chOff x="4302027" y="721949"/>
            <a:chExt cx="2426404" cy="41416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831385-6A91-8B08-27E2-5370E1AF0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69362" y="952408"/>
              <a:ext cx="1856841" cy="1278711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11A6663-069E-8638-E718-0D35F9F46ED9}"/>
                </a:ext>
              </a:extLst>
            </p:cNvPr>
            <p:cNvGrpSpPr/>
            <p:nvPr/>
          </p:nvGrpSpPr>
          <p:grpSpPr>
            <a:xfrm>
              <a:off x="4302027" y="2623603"/>
              <a:ext cx="2244192" cy="2240008"/>
              <a:chOff x="1240564" y="2165986"/>
              <a:chExt cx="4561657" cy="4486413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22D76784-7AC5-E1C1-DCBB-EC333B94727C}"/>
                  </a:ext>
                </a:extLst>
              </p:cNvPr>
              <p:cNvGrpSpPr/>
              <p:nvPr/>
            </p:nvGrpSpPr>
            <p:grpSpPr>
              <a:xfrm>
                <a:off x="1240564" y="2165986"/>
                <a:ext cx="4561657" cy="4486413"/>
                <a:chOff x="1631590" y="2164453"/>
                <a:chExt cx="4561657" cy="4486413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87DF634-E8D2-E029-1712-BB4BAE19B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31590" y="2164453"/>
                  <a:ext cx="4561657" cy="4486413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888EBE53-8A55-EAEC-7ACF-554A6AB383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83954" y="2164453"/>
                  <a:ext cx="1155132" cy="36522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D5AF32FE-DE92-183E-D7BC-FDB7551074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26572" y="2262522"/>
                  <a:ext cx="1519459" cy="222201"/>
                </a:xfrm>
                <a:prstGeom prst="rect">
                  <a:avLst/>
                </a:prstGeom>
              </p:spPr>
            </p:pic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37CE4E-F8EE-9C74-A71A-C899EA55C065}"/>
                  </a:ext>
                </a:extLst>
              </p:cNvPr>
              <p:cNvSpPr/>
              <p:nvPr/>
            </p:nvSpPr>
            <p:spPr>
              <a:xfrm>
                <a:off x="1605108" y="3272346"/>
                <a:ext cx="4190163" cy="67801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 dirty="0"/>
              </a:p>
            </p:txBody>
          </p:sp>
        </p:grpSp>
        <p:sp>
          <p:nvSpPr>
            <p:cNvPr id="19" name="Down Arrow 18">
              <a:extLst>
                <a:ext uri="{FF2B5EF4-FFF2-40B4-BE49-F238E27FC236}">
                  <a16:creationId xmlns:a16="http://schemas.microsoft.com/office/drawing/2014/main" id="{74E511AD-ECA5-0085-F8E5-835C0142901C}"/>
                </a:ext>
              </a:extLst>
            </p:cNvPr>
            <p:cNvSpPr/>
            <p:nvPr/>
          </p:nvSpPr>
          <p:spPr bwMode="auto">
            <a:xfrm>
              <a:off x="5391054" y="2309996"/>
              <a:ext cx="242061" cy="275861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3EC3759-1541-58F2-2295-040D7A8640C6}"/>
                </a:ext>
              </a:extLst>
            </p:cNvPr>
            <p:cNvSpPr txBox="1"/>
            <p:nvPr/>
          </p:nvSpPr>
          <p:spPr>
            <a:xfrm>
              <a:off x="4342842" y="721949"/>
              <a:ext cx="23855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1100" dirty="0">
                  <a:solidFill>
                    <a:schemeClr val="bg1"/>
                  </a:solidFill>
                  <a:latin typeface="IBM Plex Sans" charset="0"/>
                  <a:ea typeface="IBM Plex Sans" charset="0"/>
                  <a:cs typeface="IBM Plex Sans" charset="0"/>
                </a:rPr>
                <a:t>MRC with Attention-over-Attention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9DDB4CE-4F45-657B-521C-B33B27817690}"/>
              </a:ext>
            </a:extLst>
          </p:cNvPr>
          <p:cNvSpPr/>
          <p:nvPr/>
        </p:nvSpPr>
        <p:spPr bwMode="auto">
          <a:xfrm>
            <a:off x="294030" y="3613998"/>
            <a:ext cx="3732250" cy="444558"/>
          </a:xfrm>
          <a:prstGeom prst="rect">
            <a:avLst/>
          </a:prstGeom>
          <a:noFill/>
          <a:ln w="3175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E7C7B3-CB89-B2DC-BC3F-08FA8A38AC56}"/>
              </a:ext>
            </a:extLst>
          </p:cNvPr>
          <p:cNvGrpSpPr/>
          <p:nvPr/>
        </p:nvGrpSpPr>
        <p:grpSpPr>
          <a:xfrm>
            <a:off x="61087" y="721949"/>
            <a:ext cx="3956049" cy="4257319"/>
            <a:chOff x="61087" y="721949"/>
            <a:chExt cx="3956049" cy="425731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DD01AD-53D2-2DA8-6A92-A1485D51B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29763" b="10187"/>
            <a:stretch/>
          </p:blipFill>
          <p:spPr>
            <a:xfrm>
              <a:off x="61087" y="2898411"/>
              <a:ext cx="3956049" cy="2080857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8F0A930D-47DE-4D3B-186B-B5DA5DAB2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55335" t="27984" r="9521" b="47500"/>
            <a:stretch/>
          </p:blipFill>
          <p:spPr>
            <a:xfrm>
              <a:off x="210312" y="1084944"/>
              <a:ext cx="3657600" cy="1486806"/>
            </a:xfrm>
            <a:prstGeom prst="rect">
              <a:avLst/>
            </a:prstGeom>
          </p:spPr>
        </p:pic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0C05B47B-6B27-C4C0-74B1-1EF44B8D426E}"/>
                </a:ext>
              </a:extLst>
            </p:cNvPr>
            <p:cNvSpPr/>
            <p:nvPr/>
          </p:nvSpPr>
          <p:spPr bwMode="auto">
            <a:xfrm>
              <a:off x="1733550" y="2593793"/>
              <a:ext cx="242061" cy="275861"/>
            </a:xfrm>
            <a:prstGeom prst="down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C6A367-F776-B84E-E5E6-D0F5634E288A}"/>
                </a:ext>
              </a:extLst>
            </p:cNvPr>
            <p:cNvSpPr/>
            <p:nvPr/>
          </p:nvSpPr>
          <p:spPr>
            <a:xfrm>
              <a:off x="303514" y="721949"/>
              <a:ext cx="3102131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Answering Boolean Questions for </a:t>
              </a:r>
              <a:r>
                <a:rPr lang="en-US" sz="1000" dirty="0" err="1">
                  <a:solidFill>
                    <a:schemeClr val="bg1"/>
                  </a:solidFill>
                </a:rPr>
                <a:t>TyDi</a:t>
              </a:r>
              <a:r>
                <a:rPr lang="en-US" sz="1000" dirty="0">
                  <a:solidFill>
                    <a:schemeClr val="bg1"/>
                  </a:solidFill>
                </a:rPr>
                <a:t> QA matters!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747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FCCE7-EF1B-F2B9-D875-9A9B975F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38BD6-177E-0448-BFE0-EB84A930C8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Google Shape;74;p15">
            <a:extLst>
              <a:ext uri="{FF2B5EF4-FFF2-40B4-BE49-F238E27FC236}">
                <a16:creationId xmlns:a16="http://schemas.microsoft.com/office/drawing/2014/main" id="{A188426C-1FB6-C128-665F-B9E6457DB62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512" y="527824"/>
            <a:ext cx="7927173" cy="16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75;p15">
            <a:extLst>
              <a:ext uri="{FF2B5EF4-FFF2-40B4-BE49-F238E27FC236}">
                <a16:creationId xmlns:a16="http://schemas.microsoft.com/office/drawing/2014/main" id="{19C140DA-D2E5-DF3E-3AE1-1073C6CC6488}"/>
              </a:ext>
            </a:extLst>
          </p:cNvPr>
          <p:cNvSpPr txBox="1"/>
          <p:nvPr/>
        </p:nvSpPr>
        <p:spPr>
          <a:xfrm>
            <a:off x="1993684" y="2259007"/>
            <a:ext cx="527030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</a:rPr>
              <a:t>Overall framework of our synthetic data generation process </a:t>
            </a:r>
            <a:endParaRPr sz="1200" dirty="0">
              <a:solidFill>
                <a:schemeClr val="bg1"/>
              </a:solidFill>
            </a:endParaRPr>
          </a:p>
        </p:txBody>
      </p:sp>
      <p:graphicFrame>
        <p:nvGraphicFramePr>
          <p:cNvPr id="9" name="Google Shape;82;p16">
            <a:extLst>
              <a:ext uri="{FF2B5EF4-FFF2-40B4-BE49-F238E27FC236}">
                <a16:creationId xmlns:a16="http://schemas.microsoft.com/office/drawing/2014/main" id="{52B75FF3-10E4-9EE1-DA1E-0D321AD6DA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452729"/>
              </p:ext>
            </p:extLst>
          </p:nvPr>
        </p:nvGraphicFramePr>
        <p:xfrm>
          <a:off x="348062" y="3540063"/>
          <a:ext cx="2586975" cy="152391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28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8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</a:rPr>
                        <a:t>Conditioned Entity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 dirty="0">
                          <a:solidFill>
                            <a:schemeClr val="bg1"/>
                          </a:solidFill>
                        </a:rPr>
                        <a:t>Generated Synthetic Question</a:t>
                      </a:r>
                      <a:endParaRPr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bg1"/>
                          </a:solidFill>
                        </a:rPr>
                        <a:t>Progressive era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bg1"/>
                          </a:solidFill>
                        </a:rPr>
                        <a:t>who was considered the father of management during the </a:t>
                      </a:r>
                      <a:r>
                        <a:rPr lang="en" sz="800" dirty="0">
                          <a:solidFill>
                            <a:srgbClr val="FF0000"/>
                          </a:solidFill>
                        </a:rPr>
                        <a:t>progressive era </a:t>
                      </a:r>
                      <a:r>
                        <a:rPr lang="en" sz="800" dirty="0"/>
                        <a:t> </a:t>
                      </a:r>
                      <a:endParaRPr sz="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bg1"/>
                          </a:solidFill>
                        </a:rPr>
                        <a:t>Principles of Scientific Management</a:t>
                      </a:r>
                      <a:endParaRPr sz="8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solidFill>
                            <a:schemeClr val="bg1"/>
                          </a:solidFill>
                        </a:rPr>
                        <a:t>who wrote the </a:t>
                      </a:r>
                      <a:r>
                        <a:rPr lang="en" sz="800" dirty="0">
                          <a:solidFill>
                            <a:srgbClr val="FF0000"/>
                          </a:solidFill>
                        </a:rPr>
                        <a:t>principles of scientific management</a:t>
                      </a:r>
                      <a:endParaRPr sz="800" dirty="0">
                        <a:solidFill>
                          <a:srgbClr val="FF0000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" name="Google Shape;81;p16">
            <a:extLst>
              <a:ext uri="{FF2B5EF4-FFF2-40B4-BE49-F238E27FC236}">
                <a16:creationId xmlns:a16="http://schemas.microsoft.com/office/drawing/2014/main" id="{B0D77F4F-6CD3-7C33-5CCD-662EA2F70DD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521" y="2675623"/>
            <a:ext cx="2367156" cy="83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90;p17">
            <a:extLst>
              <a:ext uri="{FF2B5EF4-FFF2-40B4-BE49-F238E27FC236}">
                <a16:creationId xmlns:a16="http://schemas.microsoft.com/office/drawing/2014/main" id="{23AAA678-FCD5-45F3-0118-4556065EF42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8895" y="2644576"/>
            <a:ext cx="5280650" cy="1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91;p17">
            <a:extLst>
              <a:ext uri="{FF2B5EF4-FFF2-40B4-BE49-F238E27FC236}">
                <a16:creationId xmlns:a16="http://schemas.microsoft.com/office/drawing/2014/main" id="{DED87F0D-424D-17C6-8D83-14786FB020C6}"/>
              </a:ext>
            </a:extLst>
          </p:cNvPr>
          <p:cNvSpPr txBox="1"/>
          <p:nvPr/>
        </p:nvSpPr>
        <p:spPr>
          <a:xfrm>
            <a:off x="3432495" y="4123076"/>
            <a:ext cx="5817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bg1"/>
                </a:solidFill>
              </a:rPr>
              <a:t>Top-</a:t>
            </a:r>
            <a:r>
              <a:rPr lang="en" sz="1000" i="1" dirty="0">
                <a:solidFill>
                  <a:schemeClr val="bg1"/>
                </a:solidFill>
              </a:rPr>
              <a:t>k</a:t>
            </a:r>
            <a:r>
              <a:rPr lang="en" sz="1000" dirty="0">
                <a:solidFill>
                  <a:schemeClr val="bg1"/>
                </a:solidFill>
              </a:rPr>
              <a:t> retrieval results (in %) on test sets of Natural Questions and </a:t>
            </a:r>
            <a:r>
              <a:rPr lang="en" sz="1000" dirty="0" err="1">
                <a:solidFill>
                  <a:schemeClr val="bg1"/>
                </a:solidFill>
              </a:rPr>
              <a:t>WebQuestions</a:t>
            </a:r>
            <a:r>
              <a:rPr lang="en" sz="1000" dirty="0">
                <a:solidFill>
                  <a:schemeClr val="bg1"/>
                </a:solidFill>
              </a:rPr>
              <a:t>. Numbers on </a:t>
            </a:r>
            <a:r>
              <a:rPr lang="en" sz="1000" dirty="0" err="1">
                <a:solidFill>
                  <a:schemeClr val="bg1"/>
                </a:solidFill>
              </a:rPr>
              <a:t>WebQuestions</a:t>
            </a:r>
            <a:r>
              <a:rPr lang="en" sz="1000" dirty="0">
                <a:solidFill>
                  <a:schemeClr val="bg1"/>
                </a:solidFill>
              </a:rPr>
              <a:t> are in zero-shot settings, since models have been trained on NQ.</a:t>
            </a:r>
            <a:endParaRPr sz="10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CE2B19-04B9-840E-0E0C-D5B7AAA215A0}"/>
              </a:ext>
            </a:extLst>
          </p:cNvPr>
          <p:cNvSpPr/>
          <p:nvPr/>
        </p:nvSpPr>
        <p:spPr>
          <a:xfrm>
            <a:off x="2935037" y="4788694"/>
            <a:ext cx="59171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chemeClr val="bg2">
                    <a:lumMod val="20000"/>
                    <a:lumOff val="80000"/>
                  </a:schemeClr>
                </a:solidFill>
              </a:rPr>
              <a:t>Reddy et al. Entity-Conditioned Question Generation for Robust Attention Distribution in Neural Information Retrieval. SIGIR 2022</a:t>
            </a:r>
          </a:p>
        </p:txBody>
      </p:sp>
    </p:spTree>
    <p:extLst>
      <p:ext uri="{BB962C8B-B14F-4D97-AF65-F5344CB8AC3E}">
        <p14:creationId xmlns:p14="http://schemas.microsoft.com/office/powerpoint/2010/main" val="233241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7"/>
          <p:cNvSpPr txBox="1">
            <a:spLocks noGrp="1"/>
          </p:cNvSpPr>
          <p:nvPr>
            <p:ph type="body" idx="1"/>
          </p:nvPr>
        </p:nvSpPr>
        <p:spPr>
          <a:xfrm>
            <a:off x="120750" y="522750"/>
            <a:ext cx="8902500" cy="38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u-ES" sz="1500" dirty="0" err="1">
                <a:latin typeface="+mn-lt"/>
              </a:rPr>
              <a:t>Add</a:t>
            </a:r>
            <a:r>
              <a:rPr lang="eu-ES" sz="1500" dirty="0">
                <a:latin typeface="+mn-lt"/>
              </a:rPr>
              <a:t> a </a:t>
            </a:r>
            <a:r>
              <a:rPr lang="eu-ES" sz="1500" dirty="0" err="1">
                <a:latin typeface="+mn-lt"/>
              </a:rPr>
              <a:t>fine-tuning</a:t>
            </a:r>
            <a:r>
              <a:rPr lang="eu-ES" sz="1500" dirty="0">
                <a:latin typeface="+mn-lt"/>
              </a:rPr>
              <a:t> </a:t>
            </a:r>
            <a:r>
              <a:rPr lang="eu-ES" sz="1500" dirty="0" err="1">
                <a:latin typeface="+mn-lt"/>
              </a:rPr>
              <a:t>layer</a:t>
            </a:r>
            <a:r>
              <a:rPr lang="eu-ES" sz="1500" dirty="0">
                <a:latin typeface="+mn-lt"/>
              </a:rPr>
              <a:t> on top </a:t>
            </a:r>
            <a:r>
              <a:rPr lang="eu-ES" sz="1500" dirty="0" err="1">
                <a:latin typeface="+mn-lt"/>
              </a:rPr>
              <a:t>of</a:t>
            </a:r>
            <a:r>
              <a:rPr lang="eu-ES" sz="1500" dirty="0">
                <a:latin typeface="+mn-lt"/>
              </a:rPr>
              <a:t> a </a:t>
            </a:r>
            <a:r>
              <a:rPr lang="eu-ES" sz="1500" dirty="0" err="1">
                <a:latin typeface="+mn-lt"/>
              </a:rPr>
              <a:t>large</a:t>
            </a:r>
            <a:r>
              <a:rPr lang="eu-ES" sz="1500" dirty="0">
                <a:latin typeface="+mn-lt"/>
              </a:rPr>
              <a:t> </a:t>
            </a:r>
            <a:r>
              <a:rPr lang="eu-ES" sz="1500" dirty="0" err="1">
                <a:latin typeface="+mn-lt"/>
              </a:rPr>
              <a:t>pre-trained</a:t>
            </a:r>
            <a:r>
              <a:rPr lang="eu-ES" sz="1500" dirty="0">
                <a:latin typeface="+mn-lt"/>
              </a:rPr>
              <a:t> </a:t>
            </a:r>
            <a:r>
              <a:rPr lang="eu-ES" sz="1500" dirty="0" err="1">
                <a:latin typeface="+mn-lt"/>
              </a:rPr>
              <a:t>Language</a:t>
            </a:r>
            <a:r>
              <a:rPr lang="eu-ES" sz="1500" dirty="0">
                <a:latin typeface="+mn-lt"/>
              </a:rPr>
              <a:t> </a:t>
            </a:r>
            <a:r>
              <a:rPr lang="eu-ES" sz="1500" dirty="0" err="1">
                <a:latin typeface="+mn-lt"/>
              </a:rPr>
              <a:t>model</a:t>
            </a:r>
            <a:r>
              <a:rPr lang="eu-ES" sz="1500" dirty="0">
                <a:latin typeface="+mn-lt"/>
              </a:rPr>
              <a:t> </a:t>
            </a:r>
            <a:r>
              <a:rPr lang="eu-ES" sz="1300" dirty="0">
                <a:solidFill>
                  <a:srgbClr val="157AFF"/>
                </a:solidFill>
                <a:latin typeface="+mn-lt"/>
              </a:rPr>
              <a:t>[Bornea et al., 2021]</a:t>
            </a:r>
            <a:endParaRPr sz="1300" dirty="0">
              <a:solidFill>
                <a:srgbClr val="157AFF"/>
              </a:solidFill>
              <a:latin typeface="+mn-lt"/>
            </a:endParaRPr>
          </a:p>
        </p:txBody>
      </p:sp>
      <p:pic>
        <p:nvPicPr>
          <p:cNvPr id="354" name="Google Shape;35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7530" y="1376056"/>
            <a:ext cx="5051241" cy="281505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7"/>
          <p:cNvSpPr txBox="1">
            <a:spLocks noGrp="1"/>
          </p:cNvSpPr>
          <p:nvPr>
            <p:ph type="sldNum" idx="12"/>
          </p:nvPr>
        </p:nvSpPr>
        <p:spPr>
          <a:xfrm>
            <a:off x="8515663" y="4717313"/>
            <a:ext cx="411600" cy="2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u-ES" sz="1100"/>
              <a:t>6</a:t>
            </a:fld>
            <a:endParaRPr sz="1100"/>
          </a:p>
        </p:txBody>
      </p:sp>
      <p:grpSp>
        <p:nvGrpSpPr>
          <p:cNvPr id="356" name="Google Shape;356;p47"/>
          <p:cNvGrpSpPr/>
          <p:nvPr/>
        </p:nvGrpSpPr>
        <p:grpSpPr>
          <a:xfrm>
            <a:off x="4995308" y="957170"/>
            <a:ext cx="1626750" cy="411140"/>
            <a:chOff x="6549656" y="1648046"/>
            <a:chExt cx="2169000" cy="548187"/>
          </a:xfrm>
        </p:grpSpPr>
        <p:sp>
          <p:nvSpPr>
            <p:cNvPr id="357" name="Google Shape;357;p47"/>
            <p:cNvSpPr txBox="1"/>
            <p:nvPr/>
          </p:nvSpPr>
          <p:spPr>
            <a:xfrm>
              <a:off x="6549656" y="1648046"/>
              <a:ext cx="2169000" cy="3795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u-ES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833,500</a:t>
              </a:r>
              <a:endParaRPr sz="11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58" name="Google Shape;358;p47"/>
            <p:cNvCxnSpPr/>
            <p:nvPr/>
          </p:nvCxnSpPr>
          <p:spPr>
            <a:xfrm rot="10800000">
              <a:off x="6985591" y="2017433"/>
              <a:ext cx="0" cy="178800"/>
            </a:xfrm>
            <a:prstGeom prst="straightConnector1">
              <a:avLst/>
            </a:prstGeom>
            <a:noFill/>
            <a:ln w="222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359" name="Google Shape;359;p47"/>
            <p:cNvCxnSpPr/>
            <p:nvPr/>
          </p:nvCxnSpPr>
          <p:spPr>
            <a:xfrm rot="10800000">
              <a:off x="8424530" y="2017433"/>
              <a:ext cx="0" cy="178800"/>
            </a:xfrm>
            <a:prstGeom prst="straightConnector1">
              <a:avLst/>
            </a:prstGeom>
            <a:noFill/>
            <a:ln w="22225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361" name="Google Shape;361;p47"/>
          <p:cNvSpPr txBox="1"/>
          <p:nvPr/>
        </p:nvSpPr>
        <p:spPr>
          <a:xfrm>
            <a:off x="3048914" y="4186330"/>
            <a:ext cx="1377000" cy="5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u-ES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1933 में वारसॉ के कितने निवासियों ने पोलिश भाषा बोली थी?</a:t>
            </a:r>
            <a:endParaRPr sz="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7"/>
          <p:cNvSpPr txBox="1"/>
          <p:nvPr/>
        </p:nvSpPr>
        <p:spPr>
          <a:xfrm>
            <a:off x="3816564" y="4660761"/>
            <a:ext cx="800700" cy="20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HINDI</a:t>
            </a:r>
            <a:endParaRPr sz="600"/>
          </a:p>
        </p:txBody>
      </p:sp>
      <p:sp>
        <p:nvSpPr>
          <p:cNvPr id="363" name="Google Shape;363;p47"/>
          <p:cNvSpPr txBox="1"/>
          <p:nvPr/>
        </p:nvSpPr>
        <p:spPr>
          <a:xfrm>
            <a:off x="3776513" y="2446368"/>
            <a:ext cx="1298400" cy="484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27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XLM-R</a:t>
            </a:r>
            <a:endParaRPr sz="1100" dirty="0">
              <a:solidFill>
                <a:schemeClr val="bg1"/>
              </a:solidFill>
            </a:endParaRPr>
          </a:p>
        </p:txBody>
      </p:sp>
      <p:sp>
        <p:nvSpPr>
          <p:cNvPr id="364" name="Google Shape;364;p47"/>
          <p:cNvSpPr txBox="1">
            <a:spLocks noGrp="1"/>
          </p:cNvSpPr>
          <p:nvPr>
            <p:ph type="title"/>
          </p:nvPr>
        </p:nvSpPr>
        <p:spPr>
          <a:xfrm>
            <a:off x="165475" y="0"/>
            <a:ext cx="85206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b="0" dirty="0">
                <a:latin typeface="IBM Plex Sans" panose="020B0503050203000203" pitchFamily="34" charset="0"/>
              </a:rPr>
              <a:t>The basic architecture is the same</a:t>
            </a:r>
            <a:endParaRPr b="0" dirty="0">
              <a:latin typeface="IBM Plex Sans" panose="020B0503050203000203" pitchFamily="34" charset="0"/>
            </a:endParaRPr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0506" y="3984629"/>
            <a:ext cx="1023898" cy="93440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39;p46">
            <a:extLst>
              <a:ext uri="{FF2B5EF4-FFF2-40B4-BE49-F238E27FC236}">
                <a16:creationId xmlns:a16="http://schemas.microsoft.com/office/drawing/2014/main" id="{6F4431FA-6770-BE41-B0B4-7E3723F105B9}"/>
              </a:ext>
            </a:extLst>
          </p:cNvPr>
          <p:cNvSpPr txBox="1"/>
          <p:nvPr/>
        </p:nvSpPr>
        <p:spPr>
          <a:xfrm>
            <a:off x="5115445" y="4186330"/>
            <a:ext cx="2011025" cy="8386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R="88900" lvl="0">
              <a:buSzPts val="1100"/>
            </a:pPr>
            <a:r>
              <a:rPr lang="en-US" sz="1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In 1933, out of 1,178,914 inhabitants 833,500 were of Polish mother tongue. World War II changed the demographics of the city, ...</a:t>
            </a:r>
          </a:p>
        </p:txBody>
      </p:sp>
      <p:sp>
        <p:nvSpPr>
          <p:cNvPr id="368" name="Google Shape;368;p47"/>
          <p:cNvSpPr txBox="1"/>
          <p:nvPr/>
        </p:nvSpPr>
        <p:spPr>
          <a:xfrm>
            <a:off x="6778409" y="4864913"/>
            <a:ext cx="800700" cy="20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u-ES" sz="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ENGLISH</a:t>
            </a:r>
            <a:endParaRPr sz="60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FABFF-5DC7-AD47-9760-674477247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Cecilia ! A new graduate student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156C4-B6CA-B94A-8925-6E68CC9693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8050" y="758283"/>
            <a:ext cx="8827900" cy="40296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Cecilia has taken ML 101, NLP 101 and knows basic QA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 has read about: the academic benchmarks for performing QA:</a:t>
            </a:r>
          </a:p>
          <a:p>
            <a:pPr marL="457202" lvl="1" indent="-285750">
              <a:buFont typeface="Arial" panose="020B0604020202020204" pitchFamily="34" charset="0"/>
              <a:buChar char="•"/>
            </a:pPr>
            <a:r>
              <a:rPr lang="en-US" dirty="0"/>
              <a:t>Multilingual Machine Reading Comprehension: </a:t>
            </a:r>
            <a:r>
              <a:rPr lang="en-US" dirty="0" err="1"/>
              <a:t>TyDI</a:t>
            </a:r>
            <a:r>
              <a:rPr lang="en-US" dirty="0"/>
              <a:t> [Clark2019]</a:t>
            </a:r>
          </a:p>
          <a:p>
            <a:pPr marL="457202" lvl="1" indent="-285750">
              <a:buFont typeface="Arial" panose="020B0604020202020204" pitchFamily="34" charset="0"/>
              <a:buChar char="•"/>
            </a:pPr>
            <a:r>
              <a:rPr lang="en-US" dirty="0"/>
              <a:t>Cross-lingual Open Retrieval: XOR-</a:t>
            </a:r>
            <a:r>
              <a:rPr lang="en-US" dirty="0" err="1"/>
              <a:t>TyDI</a:t>
            </a:r>
            <a:r>
              <a:rPr lang="en-US" dirty="0"/>
              <a:t> [Asai2020]</a:t>
            </a:r>
          </a:p>
          <a:p>
            <a:pPr marL="457202" lvl="1" indent="-285750">
              <a:buFont typeface="Arial" panose="020B0604020202020204" pitchFamily="34" charset="0"/>
              <a:buChar char="•"/>
            </a:pPr>
            <a:r>
              <a:rPr lang="en-US" dirty="0"/>
              <a:t>Table QA: </a:t>
            </a:r>
            <a:r>
              <a:rPr lang="en-US" dirty="0" err="1"/>
              <a:t>WikiSQL</a:t>
            </a:r>
            <a:r>
              <a:rPr lang="en-US" dirty="0"/>
              <a:t> [Zhong2017]</a:t>
            </a:r>
          </a:p>
          <a:p>
            <a:pPr marL="457202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2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F291E-126C-CC47-A5CB-DC466E9E73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189282-2CC3-8B43-ACBA-A024B535AE31}"/>
              </a:ext>
            </a:extLst>
          </p:cNvPr>
          <p:cNvSpPr txBox="1"/>
          <p:nvPr/>
        </p:nvSpPr>
        <p:spPr>
          <a:xfrm>
            <a:off x="72668" y="4826916"/>
            <a:ext cx="2185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Image source: </a:t>
            </a:r>
            <a:r>
              <a:rPr lang="en-US" sz="900" dirty="0" err="1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rPr>
              <a:t>www.phd-comics.com</a:t>
            </a:r>
            <a:endParaRPr lang="en-US" sz="900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A1D72-470B-C8A7-88DF-DCF12C0F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748" y="201168"/>
            <a:ext cx="23368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45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DBCF0-3101-064E-953D-FC248DBE1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Cecilia does some literature survey!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6765FA-31CB-B244-8276-44860B4531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19456" y="758283"/>
            <a:ext cx="4554186" cy="40296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Cecilia wants to get the latest greatest SOTA models to start with! </a:t>
            </a:r>
          </a:p>
          <a:p>
            <a:pPr marL="457202" lvl="1" indent="-285750">
              <a:buFont typeface="Arial" panose="020B0604020202020204" pitchFamily="34" charset="0"/>
              <a:buChar char="•"/>
            </a:pPr>
            <a:r>
              <a:rPr lang="en-US" dirty="0"/>
              <a:t>She  sees the following leaderboards -&gt;</a:t>
            </a:r>
          </a:p>
          <a:p>
            <a:pPr marL="457202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2" lvl="1" indent="-285750">
              <a:buFont typeface="Arial" panose="020B0604020202020204" pitchFamily="34" charset="0"/>
              <a:buChar char="•"/>
            </a:pPr>
            <a:r>
              <a:rPr lang="en-US" dirty="0"/>
              <a:t>She reads the following papers: SOTA on the tasks</a:t>
            </a:r>
          </a:p>
          <a:p>
            <a:pPr marL="628655" lvl="2" indent="-285750"/>
            <a:r>
              <a:rPr lang="en-US" dirty="0"/>
              <a:t>TAPAS --[Herzig2020_ACL] – SOTA on </a:t>
            </a:r>
            <a:r>
              <a:rPr lang="en-US" dirty="0" err="1"/>
              <a:t>WikiSQL</a:t>
            </a:r>
            <a:endParaRPr lang="en-US" dirty="0"/>
          </a:p>
          <a:p>
            <a:pPr marL="628655" lvl="2" indent="-285750"/>
            <a:r>
              <a:rPr lang="en-US" dirty="0"/>
              <a:t>Dr. </a:t>
            </a:r>
            <a:r>
              <a:rPr lang="en-US" dirty="0" err="1"/>
              <a:t>Decr</a:t>
            </a:r>
            <a:r>
              <a:rPr lang="en-US" dirty="0"/>
              <a:t> -- [Li2022_NAACL, Bornea2020_AAAI]– SOTA on XOR </a:t>
            </a:r>
            <a:r>
              <a:rPr lang="en-US" dirty="0" err="1"/>
              <a:t>TyDI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442F-3A7F-4B42-8F0A-0617F2E6CE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4C1EAE-2987-D543-98FF-698C751E7388}"/>
              </a:ext>
            </a:extLst>
          </p:cNvPr>
          <p:cNvGrpSpPr/>
          <p:nvPr/>
        </p:nvGrpSpPr>
        <p:grpSpPr>
          <a:xfrm>
            <a:off x="5135034" y="113446"/>
            <a:ext cx="3903133" cy="1201536"/>
            <a:chOff x="4284134" y="1136217"/>
            <a:chExt cx="3903133" cy="120153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623AAE-C942-4648-A4A2-F96F1C911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4134" y="1156542"/>
              <a:ext cx="3903133" cy="118121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FCCE73-4826-CF47-96BE-70E877336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1212" b="47877"/>
            <a:stretch/>
          </p:blipFill>
          <p:spPr>
            <a:xfrm>
              <a:off x="4284134" y="1136217"/>
              <a:ext cx="990600" cy="28004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B5D821-FB30-573A-707A-F275585DE5AE}"/>
              </a:ext>
            </a:extLst>
          </p:cNvPr>
          <p:cNvGrpSpPr/>
          <p:nvPr/>
        </p:nvGrpSpPr>
        <p:grpSpPr>
          <a:xfrm>
            <a:off x="4787752" y="1335307"/>
            <a:ext cx="4259604" cy="3535936"/>
            <a:chOff x="4787752" y="1335307"/>
            <a:chExt cx="4259604" cy="353593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6755CB-42CD-7842-8840-67C8F505325F}"/>
                </a:ext>
              </a:extLst>
            </p:cNvPr>
            <p:cNvGrpSpPr/>
            <p:nvPr/>
          </p:nvGrpSpPr>
          <p:grpSpPr>
            <a:xfrm>
              <a:off x="4942581" y="1335307"/>
              <a:ext cx="4104775" cy="2750806"/>
              <a:chOff x="4542703" y="2267553"/>
              <a:chExt cx="4104775" cy="2750806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6269C50-B749-BA4D-91E5-004E0AC514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5723" y="2267553"/>
                <a:ext cx="3121755" cy="275080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386253F-B09A-7D4D-9FEC-77A210C364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45714" b="-19181"/>
              <a:stretch/>
            </p:blipFill>
            <p:spPr>
              <a:xfrm>
                <a:off x="4542703" y="2442744"/>
                <a:ext cx="1166283" cy="222250"/>
              </a:xfrm>
              <a:prstGeom prst="rect">
                <a:avLst/>
              </a:prstGeom>
            </p:spPr>
          </p:pic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EBDA5C-78F0-0646-9D58-7FDEE3FB89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510" b="46553"/>
            <a:stretch/>
          </p:blipFill>
          <p:spPr>
            <a:xfrm>
              <a:off x="4787752" y="4159652"/>
              <a:ext cx="2481712" cy="71159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7D8F9C1-9BC1-EAEF-D6D7-9280C5E3A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8450" y="3540950"/>
            <a:ext cx="1155876" cy="12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1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E30E-627F-714F-9E29-B244A610E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Cecilia looks for the </a:t>
            </a:r>
            <a:r>
              <a:rPr lang="en-US" b="1" dirty="0">
                <a:solidFill>
                  <a:srgbClr val="FF0000"/>
                </a:solidFill>
              </a:rPr>
              <a:t>source code </a:t>
            </a:r>
            <a:r>
              <a:rPr lang="en-US" dirty="0"/>
              <a:t>to replicate these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83F0B-33AF-9249-A698-F1A6528F09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9395FB3-9C97-154F-86B2-7E381B951268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6AF0666-999C-F64D-567F-F89AC7C09839}"/>
              </a:ext>
            </a:extLst>
          </p:cNvPr>
          <p:cNvGrpSpPr/>
          <p:nvPr/>
        </p:nvGrpSpPr>
        <p:grpSpPr>
          <a:xfrm>
            <a:off x="260112" y="625524"/>
            <a:ext cx="7264233" cy="1959739"/>
            <a:chOff x="260112" y="625524"/>
            <a:chExt cx="7264233" cy="19597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441E06-133B-9A45-9456-474617F94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4745" y="625524"/>
              <a:ext cx="4419600" cy="195973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C57F3E-7F37-7884-DC83-DE98DC266FAA}"/>
                </a:ext>
              </a:extLst>
            </p:cNvPr>
            <p:cNvSpPr txBox="1"/>
            <p:nvPr/>
          </p:nvSpPr>
          <p:spPr>
            <a:xfrm>
              <a:off x="260112" y="987667"/>
              <a:ext cx="17972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  <a:latin typeface="IBM Plex Sans" charset="0"/>
                  <a:ea typeface="IBM Plex Sans" charset="0"/>
                  <a:cs typeface="IBM Plex Sans" charset="0"/>
                </a:rPr>
                <a:t>Papers with Code? </a:t>
              </a:r>
            </a:p>
            <a:p>
              <a:pPr algn="l"/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F4F3AB69-9BD8-E24F-18B8-392F654FFC03}"/>
                </a:ext>
              </a:extLst>
            </p:cNvPr>
            <p:cNvSpPr/>
            <p:nvPr/>
          </p:nvSpPr>
          <p:spPr bwMode="auto">
            <a:xfrm>
              <a:off x="2188723" y="987667"/>
              <a:ext cx="651753" cy="297827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C035A7D2-BF4B-0330-5EEF-842B433EA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654" y="1249277"/>
            <a:ext cx="590626" cy="616084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DBEE11FA-3C1A-EEF7-2A88-CD3C42DE5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879" y="3807872"/>
            <a:ext cx="590626" cy="616084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E8193C7-25C5-3DA7-14BD-B831203E460A}"/>
              </a:ext>
            </a:extLst>
          </p:cNvPr>
          <p:cNvGrpSpPr/>
          <p:nvPr/>
        </p:nvGrpSpPr>
        <p:grpSpPr>
          <a:xfrm>
            <a:off x="260112" y="3008858"/>
            <a:ext cx="7619045" cy="1770729"/>
            <a:chOff x="185993" y="3054262"/>
            <a:chExt cx="7619045" cy="17707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EC70DF-B04F-7C45-824F-D940F4A4D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06019" y="3054262"/>
              <a:ext cx="2973916" cy="17707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8F2476B-A181-0C4C-9BCA-5523E18E2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71022" y="3178806"/>
              <a:ext cx="1234016" cy="37771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9B480A9-052C-CE07-9E72-DC3CB89896C7}"/>
                </a:ext>
              </a:extLst>
            </p:cNvPr>
            <p:cNvSpPr txBox="1"/>
            <p:nvPr/>
          </p:nvSpPr>
          <p:spPr>
            <a:xfrm>
              <a:off x="185993" y="3592694"/>
              <a:ext cx="23968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rgbClr val="00B050"/>
                  </a:solidFill>
                  <a:latin typeface="IBM Plex Sans" charset="0"/>
                  <a:ea typeface="IBM Plex Sans" charset="0"/>
                  <a:cs typeface="IBM Plex Sans" charset="0"/>
                </a:rPr>
                <a:t>What about </a:t>
              </a:r>
              <a:r>
                <a:rPr lang="en-US" sz="1400" b="1" dirty="0" err="1">
                  <a:solidFill>
                    <a:srgbClr val="00B050"/>
                  </a:solidFill>
                  <a:latin typeface="IBM Plex Sans" charset="0"/>
                  <a:ea typeface="IBM Plex Sans" charset="0"/>
                  <a:cs typeface="IBM Plex Sans" charset="0"/>
                </a:rPr>
                <a:t>HuggingFace</a:t>
              </a:r>
              <a:r>
                <a:rPr lang="en-US" sz="1400" b="1" dirty="0">
                  <a:solidFill>
                    <a:srgbClr val="00B050"/>
                  </a:solidFill>
                  <a:latin typeface="IBM Plex Sans" charset="0"/>
                  <a:ea typeface="IBM Plex Sans" charset="0"/>
                  <a:cs typeface="IBM Plex Sans" charset="0"/>
                </a:rPr>
                <a:t>?</a:t>
              </a:r>
            </a:p>
            <a:p>
              <a:pPr algn="l"/>
              <a:endParaRPr lang="en-US" sz="1400" dirty="0">
                <a:solidFill>
                  <a:schemeClr val="bg1"/>
                </a:solidFill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6260D24F-07DB-489B-AF3F-DF41C543E476}"/>
                </a:ext>
              </a:extLst>
            </p:cNvPr>
            <p:cNvSpPr/>
            <p:nvPr/>
          </p:nvSpPr>
          <p:spPr bwMode="auto">
            <a:xfrm>
              <a:off x="2506291" y="3605632"/>
              <a:ext cx="651753" cy="297827"/>
            </a:xfrm>
            <a:prstGeom prst="rightArrow">
              <a:avLst/>
            </a:prstGeom>
            <a:solidFill>
              <a:schemeClr val="bg1"/>
            </a:solidFill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9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IBM Plex Sans" charset="0"/>
                <a:ea typeface="IBM Plex Sans" charset="0"/>
                <a:cs typeface="IBM Plex Sans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D0B87AA-A48C-C159-4F42-698788685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2829" y="1734354"/>
            <a:ext cx="24892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BM 2020 Master template (black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Presentation1" id="{6E1CF5F8-34BF-8B44-91A4-E5C10B88B20F}" vid="{BA0F68A8-FDA7-4E44-96F1-5728D847A64E}"/>
    </a:ext>
  </a:extLst>
</a:theme>
</file>

<file path=ppt/theme/theme2.xml><?xml version="1.0" encoding="utf-8"?>
<a:theme xmlns:a="http://schemas.openxmlformats.org/drawingml/2006/main" name="IBM 2020 Master template (light gray background)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Presentation1" id="{6E1CF5F8-34BF-8B44-91A4-E5C10B88B20F}" vid="{452ADF8F-9730-E14E-867A-6F6F96C46C3A}"/>
    </a:ext>
  </a:extLst>
</a:theme>
</file>

<file path=ppt/theme/theme3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ppt/theme/theme4.xml><?xml version="1.0" encoding="utf-8"?>
<a:theme xmlns:a="http://schemas.openxmlformats.org/drawingml/2006/main" name="IBM BxD 2018 black background">
  <a:themeElements>
    <a:clrScheme name="Custom 3">
      <a:dk1>
        <a:srgbClr val="FFFFFF"/>
      </a:dk1>
      <a:lt1>
        <a:srgbClr val="000000"/>
      </a:lt1>
      <a:dk2>
        <a:srgbClr val="525252"/>
      </a:dk2>
      <a:lt2>
        <a:srgbClr val="F4F4F4"/>
      </a:lt2>
      <a:accent1>
        <a:srgbClr val="0F62FE"/>
      </a:accent1>
      <a:accent2>
        <a:srgbClr val="002D9C"/>
      </a:accent2>
      <a:accent3>
        <a:srgbClr val="D12771"/>
      </a:accent3>
      <a:accent4>
        <a:srgbClr val="8A3FFC"/>
      </a:accent4>
      <a:accent5>
        <a:srgbClr val="007D79"/>
      </a:accent5>
      <a:accent6>
        <a:srgbClr val="697077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smtClean="0">
            <a:ln>
              <a:noFill/>
            </a:ln>
            <a:solidFill>
              <a:srgbClr val="191919"/>
            </a:solidFill>
            <a:effectLst/>
            <a:latin typeface="IBM Plex Sans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IBM_Master_Presentation_1124_V01_Plex.pptx" id="{80B8559C-7CF0-5B40-975D-B007EC7BCB16}" vid="{15B3B518-7CF1-234E-B76B-F16347DE4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IBM 2020 Master template (black background)</Template>
  <TotalTime>35620</TotalTime>
  <Words>2151</Words>
  <Application>Microsoft Macintosh PowerPoint</Application>
  <PresentationFormat>On-screen Show (16:9)</PresentationFormat>
  <Paragraphs>366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Consolas</vt:lpstr>
      <vt:lpstr>IBM Plex Sans Regular</vt:lpstr>
      <vt:lpstr>Roboto</vt:lpstr>
      <vt:lpstr>Courier</vt:lpstr>
      <vt:lpstr>Segoe UI Light</vt:lpstr>
      <vt:lpstr>Corbel</vt:lpstr>
      <vt:lpstr>Calibri</vt:lpstr>
      <vt:lpstr>IBM Plex Sans</vt:lpstr>
      <vt:lpstr>Wingdings</vt:lpstr>
      <vt:lpstr>Arial</vt:lpstr>
      <vt:lpstr>IBM 2020 Master template (black background)</vt:lpstr>
      <vt:lpstr>IBM 2020 Master template (light gray background)</vt:lpstr>
      <vt:lpstr>PrimeQA: Making multilingual information access via Question Answering Research easily available &amp; replicable        https://github.com/primeqa/primeqa     </vt:lpstr>
      <vt:lpstr>Question Answering milestones at IBM Research AI</vt:lpstr>
      <vt:lpstr>Cross-lingual Information Retrieval</vt:lpstr>
      <vt:lpstr>Multilingual Machine Reading Comprehension</vt:lpstr>
      <vt:lpstr>Question Generation</vt:lpstr>
      <vt:lpstr>The basic architecture is the same</vt:lpstr>
      <vt:lpstr>Welcome Cecilia ! A new graduate student</vt:lpstr>
      <vt:lpstr>Cecilia does some literature survey!</vt:lpstr>
      <vt:lpstr>Cecilia looks for the source code to replicate these models</vt:lpstr>
      <vt:lpstr>Wait! Cecilia finds the SOTA model’s source code on TableQA</vt:lpstr>
      <vt:lpstr>Our Objective: Democratize &amp; Replicate QA research</vt:lpstr>
      <vt:lpstr>PrimeQA has four basic scripts</vt:lpstr>
      <vt:lpstr>These are leaderboard winners!</vt:lpstr>
      <vt:lpstr>PrimeQA’s full suite [yellow: indicates available after NAACL release]</vt:lpstr>
      <vt:lpstr>Running MRC (predict mode)</vt:lpstr>
      <vt:lpstr>Running MRC (predict mode)</vt:lpstr>
      <vt:lpstr>Running MRC (full train + predict)</vt:lpstr>
      <vt:lpstr>PowerPoint Presentation</vt:lpstr>
      <vt:lpstr>Multilingual Question Generation: Usage</vt:lpstr>
      <vt:lpstr>Running TableQA</vt:lpstr>
      <vt:lpstr>Conclusion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Research AI  Mastering Language Theme   All Hands  Please engage on a lively conversation @ Slack channel   6/15 and 6/22  2020 Successes and 2021 goals</dc:title>
  <dc:creator>Avirup Sil</dc:creator>
  <cp:lastModifiedBy>Avirup Sil</cp:lastModifiedBy>
  <cp:revision>58</cp:revision>
  <cp:lastPrinted>2019-04-25T15:14:05Z</cp:lastPrinted>
  <dcterms:created xsi:type="dcterms:W3CDTF">2022-05-03T14:02:13Z</dcterms:created>
  <dcterms:modified xsi:type="dcterms:W3CDTF">2022-07-15T05:18:06Z</dcterms:modified>
</cp:coreProperties>
</file>